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1" r:id="rId13"/>
    <p:sldId id="272" r:id="rId14"/>
  </p:sldIdLst>
  <p:sldSz cx="18288000" cy="10287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Public Sans" charset="0"/>
      <p:regular r:id="rId19"/>
    </p:embeddedFont>
    <p:embeddedFont>
      <p:font typeface="Public Sans Bold" charset="0"/>
      <p:regular r:id="rId20"/>
    </p:embeddedFont>
    <p:embeddedFont>
      <p:font typeface="Open Sans Bold" charset="0"/>
      <p:regular r:id="rId21"/>
    </p:embeddedFont>
    <p:embeddedFont>
      <p:font typeface="Open Sans Extra Bold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-696" y="-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243" y="-99702"/>
            <a:ext cx="19272486" cy="398659"/>
            <a:chOff x="0" y="0"/>
            <a:chExt cx="5075881" cy="1049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5881" cy="104997"/>
            </a:xfrm>
            <a:custGeom>
              <a:avLst/>
              <a:gdLst/>
              <a:ahLst/>
              <a:cxnLst/>
              <a:rect l="l" t="t" r="r" b="b"/>
              <a:pathLst>
                <a:path w="5075881" h="104997">
                  <a:moveTo>
                    <a:pt x="0" y="0"/>
                  </a:moveTo>
                  <a:lnTo>
                    <a:pt x="5075881" y="0"/>
                  </a:lnTo>
                  <a:lnTo>
                    <a:pt x="5075881" y="104997"/>
                  </a:lnTo>
                  <a:lnTo>
                    <a:pt x="0" y="104997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075881" cy="162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4360129"/>
            <a:ext cx="16268700" cy="344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3500"/>
              </a:lnSpc>
            </a:pPr>
            <a:r>
              <a:rPr lang="en-US" sz="1125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Департамент</a:t>
            </a:r>
            <a:r>
              <a:rPr lang="en-US" sz="1125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125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полиции</a:t>
            </a:r>
            <a:r>
              <a:rPr lang="en-US" sz="1125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125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г.Астаны</a:t>
            </a:r>
            <a:endParaRPr lang="en-US" sz="11250" dirty="0">
              <a:solidFill>
                <a:srgbClr val="000000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8282469"/>
            <a:ext cx="12776641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</a:pPr>
            <a:r>
              <a:rPr lang="en-US" sz="3600" b="1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Борьба</a:t>
            </a:r>
            <a:r>
              <a:rPr lang="en-US" sz="3600" b="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с </a:t>
            </a:r>
            <a:r>
              <a:rPr lang="en-US" sz="3600" b="1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киберпреступностью</a:t>
            </a:r>
            <a:endParaRPr lang="en-US" sz="3600" b="1" dirty="0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535672" y="514350"/>
            <a:ext cx="3216657" cy="3216657"/>
          </a:xfrm>
          <a:custGeom>
            <a:avLst/>
            <a:gdLst/>
            <a:ahLst/>
            <a:cxnLst/>
            <a:rect l="l" t="t" r="r" b="b"/>
            <a:pathLst>
              <a:path w="3216657" h="3216657">
                <a:moveTo>
                  <a:pt x="0" y="0"/>
                </a:moveTo>
                <a:lnTo>
                  <a:pt x="3216656" y="0"/>
                </a:lnTo>
                <a:lnTo>
                  <a:pt x="3216656" y="3216657"/>
                </a:lnTo>
                <a:lnTo>
                  <a:pt x="0" y="32166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1028700" y="9229725"/>
            <a:ext cx="16230600" cy="0"/>
          </a:xfrm>
          <a:prstGeom prst="line">
            <a:avLst/>
          </a:prstGeom>
          <a:ln w="28575" cap="rnd">
            <a:solidFill>
              <a:srgbClr val="E611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243" y="-99702"/>
            <a:ext cx="19272486" cy="398659"/>
            <a:chOff x="0" y="0"/>
            <a:chExt cx="5075881" cy="1049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5881" cy="104997"/>
            </a:xfrm>
            <a:custGeom>
              <a:avLst/>
              <a:gdLst/>
              <a:ahLst/>
              <a:cxnLst/>
              <a:rect l="l" t="t" r="r" b="b"/>
              <a:pathLst>
                <a:path w="5075881" h="104997">
                  <a:moveTo>
                    <a:pt x="0" y="0"/>
                  </a:moveTo>
                  <a:lnTo>
                    <a:pt x="5075881" y="0"/>
                  </a:lnTo>
                  <a:lnTo>
                    <a:pt x="5075881" y="104997"/>
                  </a:lnTo>
                  <a:lnTo>
                    <a:pt x="0" y="104997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075881" cy="162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38673" y="6300221"/>
            <a:ext cx="7641427" cy="223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Это  человек, который за определенное вознаграждение предоставляет свои личные данные, банковские счета или карты для осуществления незаконных финансовых операций. Чаще всего такие люди не подозревают, что участвуют в преступной схеме.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348716" y="10097987"/>
            <a:ext cx="18960001" cy="198895"/>
            <a:chOff x="0" y="0"/>
            <a:chExt cx="4993581" cy="523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93580" cy="52384"/>
            </a:xfrm>
            <a:custGeom>
              <a:avLst/>
              <a:gdLst/>
              <a:ahLst/>
              <a:cxnLst/>
              <a:rect l="l" t="t" r="r" b="b"/>
              <a:pathLst>
                <a:path w="4993580" h="52384">
                  <a:moveTo>
                    <a:pt x="0" y="0"/>
                  </a:moveTo>
                  <a:lnTo>
                    <a:pt x="4993580" y="0"/>
                  </a:lnTo>
                  <a:lnTo>
                    <a:pt x="4993580" y="52384"/>
                  </a:lnTo>
                  <a:lnTo>
                    <a:pt x="0" y="52384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993581" cy="109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89131" y="8891392"/>
            <a:ext cx="1453042" cy="1453042"/>
          </a:xfrm>
          <a:custGeom>
            <a:avLst/>
            <a:gdLst/>
            <a:ahLst/>
            <a:cxnLst/>
            <a:rect l="l" t="t" r="r" b="b"/>
            <a:pathLst>
              <a:path w="1453042" h="1453042">
                <a:moveTo>
                  <a:pt x="0" y="0"/>
                </a:moveTo>
                <a:lnTo>
                  <a:pt x="1453042" y="0"/>
                </a:lnTo>
                <a:lnTo>
                  <a:pt x="1453042" y="1453042"/>
                </a:lnTo>
                <a:lnTo>
                  <a:pt x="0" y="145304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304208" y="6300221"/>
            <a:ext cx="6740344" cy="186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Дроповод (drop handler) — это организатор мошеннической схемы, который вербует, контролирует и использует дропперов для проведения незаконных финансовых операций.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3925" y="460883"/>
            <a:ext cx="15118592" cy="4057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90"/>
              </a:lnSpc>
            </a:pPr>
            <a:r>
              <a:rPr lang="en-US" sz="83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ЧТО ТАКОЕ ДРОППЕР И ДРОПОВОД?</a:t>
            </a:r>
          </a:p>
          <a:p>
            <a:pPr algn="l">
              <a:lnSpc>
                <a:spcPts val="10790"/>
              </a:lnSpc>
            </a:pPr>
            <a:endParaRPr/>
          </a:p>
        </p:txBody>
      </p:sp>
      <p:grpSp>
        <p:nvGrpSpPr>
          <p:cNvPr id="12" name="Group 12"/>
          <p:cNvGrpSpPr/>
          <p:nvPr/>
        </p:nvGrpSpPr>
        <p:grpSpPr>
          <a:xfrm>
            <a:off x="923925" y="4187123"/>
            <a:ext cx="429496" cy="429496"/>
            <a:chOff x="0" y="0"/>
            <a:chExt cx="113118" cy="11311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118" cy="113118"/>
            </a:xfrm>
            <a:custGeom>
              <a:avLst/>
              <a:gdLst/>
              <a:ahLst/>
              <a:cxnLst/>
              <a:rect l="l" t="t" r="r" b="b"/>
              <a:pathLst>
                <a:path w="113118" h="113118">
                  <a:moveTo>
                    <a:pt x="0" y="0"/>
                  </a:moveTo>
                  <a:lnTo>
                    <a:pt x="113118" y="0"/>
                  </a:lnTo>
                  <a:lnTo>
                    <a:pt x="113118" y="113118"/>
                  </a:lnTo>
                  <a:lnTo>
                    <a:pt x="0" y="113118"/>
                  </a:lnTo>
                  <a:close/>
                </a:path>
              </a:pathLst>
            </a:custGeom>
            <a:solidFill>
              <a:srgbClr val="322B1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113118" cy="12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304208" y="4158785"/>
            <a:ext cx="429496" cy="429496"/>
            <a:chOff x="0" y="0"/>
            <a:chExt cx="113118" cy="11311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3118" cy="113118"/>
            </a:xfrm>
            <a:custGeom>
              <a:avLst/>
              <a:gdLst/>
              <a:ahLst/>
              <a:cxnLst/>
              <a:rect l="l" t="t" r="r" b="b"/>
              <a:pathLst>
                <a:path w="113118" h="113118">
                  <a:moveTo>
                    <a:pt x="0" y="0"/>
                  </a:moveTo>
                  <a:lnTo>
                    <a:pt x="113118" y="0"/>
                  </a:lnTo>
                  <a:lnTo>
                    <a:pt x="113118" y="113118"/>
                  </a:lnTo>
                  <a:lnTo>
                    <a:pt x="0" y="113118"/>
                  </a:lnTo>
                  <a:close/>
                </a:path>
              </a:pathLst>
            </a:custGeom>
            <a:solidFill>
              <a:srgbClr val="322B1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113118" cy="12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58196" y="4130210"/>
            <a:ext cx="4051491" cy="944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ДРОППЕР </a:t>
            </a:r>
          </a:p>
          <a:p>
            <a:pPr algn="l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(DROPPER)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948452" y="4130210"/>
            <a:ext cx="8066764" cy="944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ДРОПОВОД </a:t>
            </a:r>
          </a:p>
          <a:p>
            <a:pPr algn="l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(DROP HANDLER) </a:t>
            </a:r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4981834" y="3234920"/>
            <a:ext cx="2706722" cy="2706722"/>
            <a:chOff x="0" y="0"/>
            <a:chExt cx="8916670" cy="8916670"/>
          </a:xfrm>
        </p:grpSpPr>
        <p:sp>
          <p:nvSpPr>
            <p:cNvPr id="21" name="Freeform 21"/>
            <p:cNvSpPr/>
            <p:nvPr/>
          </p:nvSpPr>
          <p:spPr>
            <a:xfrm>
              <a:off x="6350" y="6350"/>
              <a:ext cx="8903970" cy="8903970"/>
            </a:xfrm>
            <a:custGeom>
              <a:avLst/>
              <a:gdLst/>
              <a:ahLst/>
              <a:cxnLst/>
              <a:rect l="l" t="t" r="r" b="b"/>
              <a:pathLst>
                <a:path w="8903970" h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54940" y="154940"/>
              <a:ext cx="8605520" cy="8605520"/>
            </a:xfrm>
            <a:custGeom>
              <a:avLst/>
              <a:gdLst/>
              <a:ahLst/>
              <a:cxnLst/>
              <a:rect l="l" t="t" r="r" b="b"/>
              <a:pathLst>
                <a:path w="8605520" h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3" cstate="print"/>
              <a:stretch>
                <a:fillRect l="-25046" r="-25046"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5484929" y="3415362"/>
            <a:ext cx="2706722" cy="2706722"/>
            <a:chOff x="0" y="0"/>
            <a:chExt cx="8916670" cy="8916670"/>
          </a:xfrm>
        </p:grpSpPr>
        <p:sp>
          <p:nvSpPr>
            <p:cNvPr id="24" name="Freeform 24"/>
            <p:cNvSpPr/>
            <p:nvPr/>
          </p:nvSpPr>
          <p:spPr>
            <a:xfrm>
              <a:off x="6350" y="6350"/>
              <a:ext cx="8903970" cy="8903970"/>
            </a:xfrm>
            <a:custGeom>
              <a:avLst/>
              <a:gdLst/>
              <a:ahLst/>
              <a:cxnLst/>
              <a:rect l="l" t="t" r="r" b="b"/>
              <a:pathLst>
                <a:path w="8903970" h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154940" y="154940"/>
              <a:ext cx="8605520" cy="8605520"/>
            </a:xfrm>
            <a:custGeom>
              <a:avLst/>
              <a:gdLst/>
              <a:ahLst/>
              <a:cxnLst/>
              <a:rect l="l" t="t" r="r" b="b"/>
              <a:pathLst>
                <a:path w="8605520" h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4" cstate="print"/>
              <a:stretch>
                <a:fillRect l="-24906" r="-24906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584" y="9546711"/>
            <a:ext cx="1657985" cy="326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9"/>
              </a:lnSpc>
              <a:spcBef>
                <a:spcPct val="0"/>
              </a:spcBef>
            </a:pPr>
            <a:endParaRPr/>
          </a:p>
        </p:txBody>
      </p:sp>
      <p:grpSp>
        <p:nvGrpSpPr>
          <p:cNvPr id="3" name="Group 3"/>
          <p:cNvGrpSpPr/>
          <p:nvPr/>
        </p:nvGrpSpPr>
        <p:grpSpPr>
          <a:xfrm>
            <a:off x="0" y="10097987"/>
            <a:ext cx="18611286" cy="246447"/>
            <a:chOff x="0" y="0"/>
            <a:chExt cx="4901738" cy="649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1738" cy="64908"/>
            </a:xfrm>
            <a:custGeom>
              <a:avLst/>
              <a:gdLst/>
              <a:ahLst/>
              <a:cxnLst/>
              <a:rect l="l" t="t" r="r" b="b"/>
              <a:pathLst>
                <a:path w="4901738" h="64908">
                  <a:moveTo>
                    <a:pt x="0" y="0"/>
                  </a:moveTo>
                  <a:lnTo>
                    <a:pt x="4901738" y="0"/>
                  </a:lnTo>
                  <a:lnTo>
                    <a:pt x="4901738" y="64908"/>
                  </a:lnTo>
                  <a:lnTo>
                    <a:pt x="0" y="64908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901738" cy="122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622118" y="2258392"/>
            <a:ext cx="1298290" cy="1293569"/>
          </a:xfrm>
          <a:custGeom>
            <a:avLst/>
            <a:gdLst/>
            <a:ahLst/>
            <a:cxnLst/>
            <a:rect l="l" t="t" r="r" b="b"/>
            <a:pathLst>
              <a:path w="1298290" h="1293569">
                <a:moveTo>
                  <a:pt x="0" y="0"/>
                </a:moveTo>
                <a:lnTo>
                  <a:pt x="1298290" y="0"/>
                </a:lnTo>
                <a:lnTo>
                  <a:pt x="1298290" y="1293569"/>
                </a:lnTo>
                <a:lnTo>
                  <a:pt x="0" y="129356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10845" y="2258392"/>
            <a:ext cx="4452384" cy="6999908"/>
            <a:chOff x="0" y="0"/>
            <a:chExt cx="5671566" cy="8916670"/>
          </a:xfrm>
        </p:grpSpPr>
        <p:sp>
          <p:nvSpPr>
            <p:cNvPr id="8" name="Freeform 8"/>
            <p:cNvSpPr/>
            <p:nvPr/>
          </p:nvSpPr>
          <p:spPr>
            <a:xfrm>
              <a:off x="6350" y="6350"/>
              <a:ext cx="5658866" cy="8903970"/>
            </a:xfrm>
            <a:custGeom>
              <a:avLst/>
              <a:gdLst/>
              <a:ahLst/>
              <a:cxnLst/>
              <a:rect l="l" t="t" r="r" b="b"/>
              <a:pathLst>
                <a:path w="5658866" h="8903970">
                  <a:moveTo>
                    <a:pt x="5658866" y="8903970"/>
                  </a:moveTo>
                  <a:lnTo>
                    <a:pt x="0" y="8903970"/>
                  </a:lnTo>
                  <a:lnTo>
                    <a:pt x="0" y="2774442"/>
                  </a:lnTo>
                  <a:cubicBezTo>
                    <a:pt x="14732" y="1610487"/>
                    <a:pt x="773176" y="559054"/>
                    <a:pt x="1887220" y="157734"/>
                  </a:cubicBezTo>
                  <a:lnTo>
                    <a:pt x="1898396" y="154178"/>
                  </a:lnTo>
                  <a:cubicBezTo>
                    <a:pt x="1899920" y="153797"/>
                    <a:pt x="1901571" y="153289"/>
                    <a:pt x="1903222" y="152654"/>
                  </a:cubicBezTo>
                  <a:lnTo>
                    <a:pt x="1911477" y="149606"/>
                  </a:lnTo>
                  <a:cubicBezTo>
                    <a:pt x="2207006" y="50292"/>
                    <a:pt x="2515362" y="0"/>
                    <a:pt x="2827909" y="0"/>
                  </a:cubicBezTo>
                  <a:lnTo>
                    <a:pt x="2830957" y="0"/>
                  </a:lnTo>
                  <a:cubicBezTo>
                    <a:pt x="3143504" y="0"/>
                    <a:pt x="3451860" y="50292"/>
                    <a:pt x="3747389" y="149733"/>
                  </a:cubicBezTo>
                  <a:lnTo>
                    <a:pt x="3755517" y="152781"/>
                  </a:lnTo>
                  <a:cubicBezTo>
                    <a:pt x="3757168" y="153416"/>
                    <a:pt x="3758946" y="153924"/>
                    <a:pt x="3760089" y="154305"/>
                  </a:cubicBezTo>
                  <a:lnTo>
                    <a:pt x="3771519" y="157861"/>
                  </a:lnTo>
                  <a:cubicBezTo>
                    <a:pt x="4885563" y="559181"/>
                    <a:pt x="5644007" y="1610614"/>
                    <a:pt x="5658739" y="2774315"/>
                  </a:cubicBezTo>
                  <a:lnTo>
                    <a:pt x="5658866" y="8903970"/>
                  </a:lnTo>
                  <a:close/>
                  <a:moveTo>
                    <a:pt x="19050" y="8884920"/>
                  </a:moveTo>
                  <a:lnTo>
                    <a:pt x="5639816" y="8884920"/>
                  </a:lnTo>
                  <a:lnTo>
                    <a:pt x="5639816" y="2774442"/>
                  </a:lnTo>
                  <a:cubicBezTo>
                    <a:pt x="5625211" y="1618742"/>
                    <a:pt x="4871720" y="574293"/>
                    <a:pt x="3765169" y="175768"/>
                  </a:cubicBezTo>
                  <a:lnTo>
                    <a:pt x="3755390" y="172720"/>
                  </a:lnTo>
                  <a:cubicBezTo>
                    <a:pt x="3753358" y="172085"/>
                    <a:pt x="3750818" y="171450"/>
                    <a:pt x="3748405" y="170434"/>
                  </a:cubicBezTo>
                  <a:lnTo>
                    <a:pt x="3741293" y="167767"/>
                  </a:lnTo>
                  <a:cubicBezTo>
                    <a:pt x="3447669" y="69088"/>
                    <a:pt x="3141472" y="19050"/>
                    <a:pt x="2830957" y="19050"/>
                  </a:cubicBezTo>
                  <a:lnTo>
                    <a:pt x="2827909" y="19050"/>
                  </a:lnTo>
                  <a:cubicBezTo>
                    <a:pt x="2517394" y="19050"/>
                    <a:pt x="2211197" y="69088"/>
                    <a:pt x="1917573" y="167767"/>
                  </a:cubicBezTo>
                  <a:lnTo>
                    <a:pt x="1910461" y="170434"/>
                  </a:lnTo>
                  <a:cubicBezTo>
                    <a:pt x="1908048" y="171450"/>
                    <a:pt x="1905635" y="172085"/>
                    <a:pt x="1903857" y="172593"/>
                  </a:cubicBezTo>
                  <a:lnTo>
                    <a:pt x="1893697" y="175768"/>
                  </a:lnTo>
                  <a:cubicBezTo>
                    <a:pt x="787146" y="574294"/>
                    <a:pt x="33782" y="1618742"/>
                    <a:pt x="19050" y="2774569"/>
                  </a:cubicBezTo>
                  <a:lnTo>
                    <a:pt x="19050" y="8884920"/>
                  </a:lnTo>
                  <a:close/>
                </a:path>
              </a:pathLst>
            </a:custGeom>
            <a:solidFill>
              <a:srgbClr val="F8E9E1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55575" y="155575"/>
              <a:ext cx="5360416" cy="8605520"/>
            </a:xfrm>
            <a:custGeom>
              <a:avLst/>
              <a:gdLst/>
              <a:ahLst/>
              <a:cxnLst/>
              <a:rect l="l" t="t" r="r" b="b"/>
              <a:pathLst>
                <a:path w="5360416" h="8605520">
                  <a:moveTo>
                    <a:pt x="0" y="8605520"/>
                  </a:moveTo>
                  <a:lnTo>
                    <a:pt x="0" y="2626995"/>
                  </a:lnTo>
                  <a:cubicBezTo>
                    <a:pt x="13970" y="1525270"/>
                    <a:pt x="732790" y="529336"/>
                    <a:pt x="1788668" y="148971"/>
                  </a:cubicBezTo>
                  <a:cubicBezTo>
                    <a:pt x="1793240" y="147701"/>
                    <a:pt x="1800860" y="145542"/>
                    <a:pt x="1809877" y="141859"/>
                  </a:cubicBezTo>
                  <a:cubicBezTo>
                    <a:pt x="2089658" y="47879"/>
                    <a:pt x="2382393" y="0"/>
                    <a:pt x="2678684" y="0"/>
                  </a:cubicBezTo>
                  <a:lnTo>
                    <a:pt x="2681732" y="0"/>
                  </a:lnTo>
                  <a:cubicBezTo>
                    <a:pt x="2978150" y="0"/>
                    <a:pt x="3270758" y="47879"/>
                    <a:pt x="3550539" y="141859"/>
                  </a:cubicBezTo>
                  <a:cubicBezTo>
                    <a:pt x="3559556" y="145542"/>
                    <a:pt x="3567176" y="147701"/>
                    <a:pt x="3571748" y="148971"/>
                  </a:cubicBezTo>
                  <a:cubicBezTo>
                    <a:pt x="4627626" y="529209"/>
                    <a:pt x="5346319" y="1525143"/>
                    <a:pt x="5360416" y="2626995"/>
                  </a:cubicBezTo>
                  <a:lnTo>
                    <a:pt x="5360416" y="8605520"/>
                  </a:lnTo>
                  <a:lnTo>
                    <a:pt x="0" y="8605520"/>
                  </a:lnTo>
                  <a:close/>
                </a:path>
              </a:pathLst>
            </a:custGeom>
            <a:blipFill>
              <a:blip r:embed="rId4" cstate="print"/>
              <a:stretch>
                <a:fillRect l="-70932" r="-7093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0" y="397742"/>
            <a:ext cx="15118592" cy="286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39"/>
              </a:lnSpc>
            </a:pPr>
            <a:r>
              <a:rPr lang="en-US" sz="8799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КАК ОНИ РАБОТАЮТ?</a:t>
            </a:r>
          </a:p>
          <a:p>
            <a:pPr algn="l">
              <a:lnSpc>
                <a:spcPts val="11439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5466595" y="2441589"/>
            <a:ext cx="11792705" cy="2604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endParaRPr/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Регистрация на подставные лица: Дропперы регистрируют банковские карты и счета на свои имена.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Передача данных: Затем они передают данные мошенникам или "кураторам", которые используют их для обналичивания украденных средств.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Риск и ответственность: Хотя дроппер получает небольшую компенсацию, он несет наибольший риск, так как закон считает его владельцем счета.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66595" y="5739296"/>
            <a:ext cx="11574046" cy="3347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endParaRPr/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Вербовка: Дроповоды находят людей (дропперов) через соцсети, объявления или личные контакты, обещая легкие деньги за "простую" работу.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Инструктаж: Они обучают дропперов, как правильно открывать счета, и что делать с полученными деньгами.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Координация и контроль: Дроповоды управляют всей схемой, распределяют роли и следят за соблюдением инструкций.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Избежание ответственности: Обычно дроповоды остаются в тени, избегая прямого участия в финансовых операциях, что затрудняет их поимку.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85254" y="1951369"/>
            <a:ext cx="2191792" cy="547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Дропперы</a:t>
            </a:r>
          </a:p>
        </p:txBody>
      </p:sp>
      <p:sp>
        <p:nvSpPr>
          <p:cNvPr id="14" name="Freeform 14"/>
          <p:cNvSpPr/>
          <p:nvPr/>
        </p:nvSpPr>
        <p:spPr>
          <a:xfrm>
            <a:off x="0" y="8921306"/>
            <a:ext cx="1423128" cy="1423128"/>
          </a:xfrm>
          <a:custGeom>
            <a:avLst/>
            <a:gdLst/>
            <a:ahLst/>
            <a:cxnLst/>
            <a:rect l="l" t="t" r="r" b="b"/>
            <a:pathLst>
              <a:path w="1423128" h="1423128">
                <a:moveTo>
                  <a:pt x="0" y="0"/>
                </a:moveTo>
                <a:lnTo>
                  <a:pt x="1423128" y="0"/>
                </a:lnTo>
                <a:lnTo>
                  <a:pt x="1423128" y="1423128"/>
                </a:lnTo>
                <a:lnTo>
                  <a:pt x="0" y="142312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685254" y="5249075"/>
            <a:ext cx="2722959" cy="547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Дропповоды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492243" y="-99702"/>
            <a:ext cx="19272486" cy="398659"/>
            <a:chOff x="0" y="0"/>
            <a:chExt cx="5075881" cy="10499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075881" cy="104997"/>
            </a:xfrm>
            <a:custGeom>
              <a:avLst/>
              <a:gdLst/>
              <a:ahLst/>
              <a:cxnLst/>
              <a:rect l="l" t="t" r="r" b="b"/>
              <a:pathLst>
                <a:path w="5075881" h="104997">
                  <a:moveTo>
                    <a:pt x="0" y="0"/>
                  </a:moveTo>
                  <a:lnTo>
                    <a:pt x="5075881" y="0"/>
                  </a:lnTo>
                  <a:lnTo>
                    <a:pt x="5075881" y="104997"/>
                  </a:lnTo>
                  <a:lnTo>
                    <a:pt x="0" y="104997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5075881" cy="162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611286" cy="1028700"/>
            <a:chOff x="0" y="0"/>
            <a:chExt cx="4901738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1738" cy="270933"/>
            </a:xfrm>
            <a:custGeom>
              <a:avLst/>
              <a:gdLst/>
              <a:ahLst/>
              <a:cxnLst/>
              <a:rect l="l" t="t" r="r" b="b"/>
              <a:pathLst>
                <a:path w="4901738" h="270933">
                  <a:moveTo>
                    <a:pt x="0" y="0"/>
                  </a:moveTo>
                  <a:lnTo>
                    <a:pt x="4901738" y="0"/>
                  </a:lnTo>
                  <a:lnTo>
                    <a:pt x="4901738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01738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15" y="10040553"/>
            <a:ext cx="18611286" cy="246447"/>
            <a:chOff x="0" y="0"/>
            <a:chExt cx="4901738" cy="649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01738" cy="64908"/>
            </a:xfrm>
            <a:custGeom>
              <a:avLst/>
              <a:gdLst/>
              <a:ahLst/>
              <a:cxnLst/>
              <a:rect l="l" t="t" r="r" b="b"/>
              <a:pathLst>
                <a:path w="4901738" h="64908">
                  <a:moveTo>
                    <a:pt x="0" y="0"/>
                  </a:moveTo>
                  <a:lnTo>
                    <a:pt x="4901738" y="0"/>
                  </a:lnTo>
                  <a:lnTo>
                    <a:pt x="4901738" y="64908"/>
                  </a:lnTo>
                  <a:lnTo>
                    <a:pt x="0" y="64908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901738" cy="122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8441122"/>
            <a:ext cx="1599431" cy="1599431"/>
          </a:xfrm>
          <a:custGeom>
            <a:avLst/>
            <a:gdLst/>
            <a:ahLst/>
            <a:cxnLst/>
            <a:rect l="l" t="t" r="r" b="b"/>
            <a:pathLst>
              <a:path w="1599431" h="1599431">
                <a:moveTo>
                  <a:pt x="0" y="0"/>
                </a:moveTo>
                <a:lnTo>
                  <a:pt x="1599431" y="0"/>
                </a:lnTo>
                <a:lnTo>
                  <a:pt x="1599431" y="1599431"/>
                </a:lnTo>
                <a:lnTo>
                  <a:pt x="0" y="159943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915" y="1518548"/>
            <a:ext cx="12123405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3825" lvl="1" indent="-181912" algn="l">
              <a:lnSpc>
                <a:spcPts val="4212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Чтобы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попасть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на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уловки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мошенников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которые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представляются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сотрудниками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банков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необходимо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включить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функцию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kk-KZ" sz="2000" b="1" dirty="0" smtClean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Е-</a:t>
            </a:r>
            <a:r>
              <a:rPr lang="en-US" sz="2000" b="1" dirty="0" err="1" smtClean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gov</a:t>
            </a:r>
            <a:r>
              <a:rPr lang="en-US" sz="2000" b="1" dirty="0" smtClean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где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мошенники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смогут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оформить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онлайн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кредит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на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kk-KZ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В</a:t>
            </a:r>
            <a:r>
              <a:rPr lang="en-US" sz="2000" b="1" dirty="0" err="1" smtClean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аше</a:t>
            </a:r>
            <a:r>
              <a:rPr lang="en-US" sz="2000" b="1" dirty="0" smtClean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имя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.</a:t>
            </a:r>
          </a:p>
          <a:p>
            <a:pPr marL="363825" lvl="1" indent="-181912" algn="l">
              <a:lnSpc>
                <a:spcPts val="4212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Проверяйте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продавцов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и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сайты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спешите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с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покупками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всегда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ищите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отзывы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и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подтверждения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надежности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.</a:t>
            </a:r>
          </a:p>
          <a:p>
            <a:pPr marL="363825" lvl="1" indent="-181912" algn="l">
              <a:lnSpc>
                <a:spcPts val="4212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переходите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по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подозрительным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ссылкам</a:t>
            </a:r>
            <a:r>
              <a:rPr lang="en-US" sz="2000" b="1" dirty="0" smtClean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Они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могут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вести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на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фишинговые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сайты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.</a:t>
            </a:r>
          </a:p>
          <a:p>
            <a:pPr marL="363825" lvl="1" indent="-181912" algn="l">
              <a:lnSpc>
                <a:spcPts val="4212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Используйте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сложные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пароли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и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двухфакторную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аутентификацию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Это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сделает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доступ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к </a:t>
            </a:r>
            <a:r>
              <a:rPr lang="kk-KZ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В</a:t>
            </a:r>
            <a:r>
              <a:rPr lang="en-US" sz="2000" b="1" dirty="0" err="1" smtClean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ашим</a:t>
            </a:r>
            <a:r>
              <a:rPr lang="en-US" sz="2000" b="1" dirty="0" smtClean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аккаунтам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более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защищенным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.</a:t>
            </a:r>
          </a:p>
          <a:p>
            <a:pPr marL="363825" lvl="1" indent="-181912" algn="l">
              <a:lnSpc>
                <a:spcPts val="4212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Никогда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сообщайте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данные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банковских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карт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и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пароли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незнакомцам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они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могут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быть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использованы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в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злоумышленнных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целях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.</a:t>
            </a:r>
          </a:p>
          <a:p>
            <a:pPr marL="363825" lvl="1" indent="-181912" algn="l">
              <a:lnSpc>
                <a:spcPts val="4212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Будьте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бдительны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при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звонках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и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сообщениях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от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"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банков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" и "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правоохранителей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".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Сотрудники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банка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и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правоохранительных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органов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никогда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попросят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ваши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личные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данные</a:t>
            </a:r>
            <a:endParaRPr lang="en-US" sz="2000" b="1" dirty="0">
              <a:solidFill>
                <a:srgbClr val="000000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  <a:p>
            <a:pPr marL="363825" lvl="1" indent="-181912" algn="l">
              <a:lnSpc>
                <a:spcPts val="4212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Проверяйте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всю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информацию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в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интернете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дважды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прежде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чем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верить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и </a:t>
            </a:r>
            <a:r>
              <a:rPr lang="en-US" sz="2000" b="1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действовать</a:t>
            </a:r>
            <a:r>
              <a:rPr lang="en-US" sz="2000" b="1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18857" y="8664180"/>
            <a:ext cx="16569143" cy="1188240"/>
            <a:chOff x="0" y="0"/>
            <a:chExt cx="4363889" cy="3129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63889" cy="312952"/>
            </a:xfrm>
            <a:custGeom>
              <a:avLst/>
              <a:gdLst/>
              <a:ahLst/>
              <a:cxnLst/>
              <a:rect l="l" t="t" r="r" b="b"/>
              <a:pathLst>
                <a:path w="4363889" h="312952">
                  <a:moveTo>
                    <a:pt x="23830" y="0"/>
                  </a:moveTo>
                  <a:lnTo>
                    <a:pt x="4340060" y="0"/>
                  </a:lnTo>
                  <a:cubicBezTo>
                    <a:pt x="4346380" y="0"/>
                    <a:pt x="4352441" y="2511"/>
                    <a:pt x="4356910" y="6980"/>
                  </a:cubicBezTo>
                  <a:cubicBezTo>
                    <a:pt x="4361379" y="11448"/>
                    <a:pt x="4363889" y="17510"/>
                    <a:pt x="4363889" y="23830"/>
                  </a:cubicBezTo>
                  <a:lnTo>
                    <a:pt x="4363889" y="289122"/>
                  </a:lnTo>
                  <a:cubicBezTo>
                    <a:pt x="4363889" y="295442"/>
                    <a:pt x="4361379" y="301504"/>
                    <a:pt x="4356910" y="305973"/>
                  </a:cubicBezTo>
                  <a:cubicBezTo>
                    <a:pt x="4352441" y="310442"/>
                    <a:pt x="4346380" y="312952"/>
                    <a:pt x="4340060" y="312952"/>
                  </a:cubicBezTo>
                  <a:lnTo>
                    <a:pt x="23830" y="312952"/>
                  </a:lnTo>
                  <a:cubicBezTo>
                    <a:pt x="17510" y="312952"/>
                    <a:pt x="11448" y="310442"/>
                    <a:pt x="6980" y="305973"/>
                  </a:cubicBezTo>
                  <a:cubicBezTo>
                    <a:pt x="2511" y="301504"/>
                    <a:pt x="0" y="295442"/>
                    <a:pt x="0" y="289122"/>
                  </a:cubicBezTo>
                  <a:lnTo>
                    <a:pt x="0" y="23830"/>
                  </a:lnTo>
                  <a:cubicBezTo>
                    <a:pt x="0" y="17510"/>
                    <a:pt x="2511" y="11448"/>
                    <a:pt x="6980" y="6980"/>
                  </a:cubicBezTo>
                  <a:cubicBezTo>
                    <a:pt x="11448" y="2511"/>
                    <a:pt x="17510" y="0"/>
                    <a:pt x="23830" y="0"/>
                  </a:cubicBez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4363889" cy="370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0"/>
            <a:ext cx="18288000" cy="1290930"/>
            <a:chOff x="0" y="0"/>
            <a:chExt cx="4816593" cy="3399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16592" cy="339998"/>
            </a:xfrm>
            <a:custGeom>
              <a:avLst/>
              <a:gdLst/>
              <a:ahLst/>
              <a:cxnLst/>
              <a:rect l="l" t="t" r="r" b="b"/>
              <a:pathLst>
                <a:path w="4816592" h="339998">
                  <a:moveTo>
                    <a:pt x="0" y="0"/>
                  </a:moveTo>
                  <a:lnTo>
                    <a:pt x="4816592" y="0"/>
                  </a:lnTo>
                  <a:lnTo>
                    <a:pt x="4816592" y="339998"/>
                  </a:lnTo>
                  <a:lnTo>
                    <a:pt x="0" y="339998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4816593" cy="397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24000">
            <a:off x="12843408" y="1925438"/>
            <a:ext cx="5281169" cy="5281169"/>
          </a:xfrm>
          <a:custGeom>
            <a:avLst/>
            <a:gdLst/>
            <a:ahLst/>
            <a:cxnLst/>
            <a:rect l="l" t="t" r="r" b="b"/>
            <a:pathLst>
              <a:path w="5281169" h="5281169">
                <a:moveTo>
                  <a:pt x="36615" y="0"/>
                </a:moveTo>
                <a:lnTo>
                  <a:pt x="5281170" y="36615"/>
                </a:lnTo>
                <a:lnTo>
                  <a:pt x="5244555" y="5281170"/>
                </a:lnTo>
                <a:lnTo>
                  <a:pt x="0" y="5244555"/>
                </a:lnTo>
                <a:lnTo>
                  <a:pt x="36615" y="0"/>
                </a:lnTo>
                <a:close/>
              </a:path>
            </a:pathLst>
          </a:custGeom>
          <a:blipFill>
            <a:blip r:embed="rId3" cstate="print"/>
            <a:stretch>
              <a:fillRect l="-1502" r="-2697" b="-4199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900523" y="8980722"/>
            <a:ext cx="16205811" cy="453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57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Помните: ваша безопасность в интернете зависит от вашей внимательности и осторожности.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8185" y="137931"/>
            <a:ext cx="16811629" cy="667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72"/>
              </a:lnSpc>
              <a:spcBef>
                <a:spcPct val="0"/>
              </a:spcBef>
            </a:pPr>
            <a:r>
              <a:rPr lang="en-US" sz="3837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Будьте на шаг впереди мошенников: Советы для безопасности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68558">
            <a:off x="17480165" y="9091035"/>
            <a:ext cx="1382197" cy="1406493"/>
          </a:xfrm>
          <a:custGeom>
            <a:avLst/>
            <a:gdLst/>
            <a:ahLst/>
            <a:cxnLst/>
            <a:rect l="l" t="t" r="r" b="b"/>
            <a:pathLst>
              <a:path w="1382197" h="1406493">
                <a:moveTo>
                  <a:pt x="0" y="0"/>
                </a:moveTo>
                <a:lnTo>
                  <a:pt x="1382197" y="0"/>
                </a:lnTo>
                <a:lnTo>
                  <a:pt x="1382197" y="1406493"/>
                </a:lnTo>
                <a:lnTo>
                  <a:pt x="0" y="14064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611286" cy="669507"/>
            <a:chOff x="0" y="0"/>
            <a:chExt cx="4901738" cy="1763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1738" cy="176331"/>
            </a:xfrm>
            <a:custGeom>
              <a:avLst/>
              <a:gdLst/>
              <a:ahLst/>
              <a:cxnLst/>
              <a:rect l="l" t="t" r="r" b="b"/>
              <a:pathLst>
                <a:path w="4901738" h="176331">
                  <a:moveTo>
                    <a:pt x="0" y="0"/>
                  </a:moveTo>
                  <a:lnTo>
                    <a:pt x="4901738" y="0"/>
                  </a:lnTo>
                  <a:lnTo>
                    <a:pt x="4901738" y="176331"/>
                  </a:lnTo>
                  <a:lnTo>
                    <a:pt x="0" y="176331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901738" cy="233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391519" y="669507"/>
            <a:ext cx="5417868" cy="9505032"/>
          </a:xfrm>
          <a:custGeom>
            <a:avLst/>
            <a:gdLst/>
            <a:ahLst/>
            <a:cxnLst/>
            <a:rect l="l" t="t" r="r" b="b"/>
            <a:pathLst>
              <a:path w="5417868" h="9505032">
                <a:moveTo>
                  <a:pt x="0" y="0"/>
                </a:moveTo>
                <a:lnTo>
                  <a:pt x="5417868" y="0"/>
                </a:lnTo>
                <a:lnTo>
                  <a:pt x="5417868" y="9505031"/>
                </a:lnTo>
                <a:lnTo>
                  <a:pt x="0" y="9505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915" y="10040553"/>
            <a:ext cx="18611286" cy="246447"/>
            <a:chOff x="0" y="0"/>
            <a:chExt cx="4901738" cy="649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01738" cy="64908"/>
            </a:xfrm>
            <a:custGeom>
              <a:avLst/>
              <a:gdLst/>
              <a:ahLst/>
              <a:cxnLst/>
              <a:rect l="l" t="t" r="r" b="b"/>
              <a:pathLst>
                <a:path w="4901738" h="64908">
                  <a:moveTo>
                    <a:pt x="0" y="0"/>
                  </a:moveTo>
                  <a:lnTo>
                    <a:pt x="4901738" y="0"/>
                  </a:lnTo>
                  <a:lnTo>
                    <a:pt x="4901738" y="64908"/>
                  </a:lnTo>
                  <a:lnTo>
                    <a:pt x="0" y="64908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901738" cy="122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8441122"/>
            <a:ext cx="1599431" cy="1599431"/>
          </a:xfrm>
          <a:custGeom>
            <a:avLst/>
            <a:gdLst/>
            <a:ahLst/>
            <a:cxnLst/>
            <a:rect l="l" t="t" r="r" b="b"/>
            <a:pathLst>
              <a:path w="1599431" h="1599431">
                <a:moveTo>
                  <a:pt x="0" y="0"/>
                </a:moveTo>
                <a:lnTo>
                  <a:pt x="1599431" y="0"/>
                </a:lnTo>
                <a:lnTo>
                  <a:pt x="1599431" y="1599431"/>
                </a:lnTo>
                <a:lnTo>
                  <a:pt x="0" y="15994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0" y="0"/>
            <a:ext cx="19444600" cy="669507"/>
            <a:chOff x="0" y="0"/>
            <a:chExt cx="5121212" cy="1763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21211" cy="176331"/>
            </a:xfrm>
            <a:custGeom>
              <a:avLst/>
              <a:gdLst/>
              <a:ahLst/>
              <a:cxnLst/>
              <a:rect l="l" t="t" r="r" b="b"/>
              <a:pathLst>
                <a:path w="5121211" h="176331">
                  <a:moveTo>
                    <a:pt x="0" y="0"/>
                  </a:moveTo>
                  <a:lnTo>
                    <a:pt x="5121211" y="0"/>
                  </a:lnTo>
                  <a:lnTo>
                    <a:pt x="5121211" y="176331"/>
                  </a:lnTo>
                  <a:lnTo>
                    <a:pt x="0" y="176331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5121212" cy="233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9468925" y="1324439"/>
            <a:ext cx="6515665" cy="8216708"/>
          </a:xfrm>
          <a:custGeom>
            <a:avLst/>
            <a:gdLst/>
            <a:ahLst/>
            <a:cxnLst/>
            <a:rect l="l" t="t" r="r" b="b"/>
            <a:pathLst>
              <a:path w="6515665" h="8216708">
                <a:moveTo>
                  <a:pt x="0" y="0"/>
                </a:moveTo>
                <a:lnTo>
                  <a:pt x="6515664" y="0"/>
                </a:lnTo>
                <a:lnTo>
                  <a:pt x="6515664" y="8216708"/>
                </a:lnTo>
                <a:lnTo>
                  <a:pt x="0" y="82167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646" t="-3705" r="-23161"/>
            </a:stretch>
          </a:blipFill>
        </p:spPr>
      </p:sp>
      <p:sp>
        <p:nvSpPr>
          <p:cNvPr id="15" name="Freeform 15"/>
          <p:cNvSpPr/>
          <p:nvPr/>
        </p:nvSpPr>
        <p:spPr>
          <a:xfrm rot="-1482013">
            <a:off x="16475252" y="815100"/>
            <a:ext cx="1382197" cy="1406493"/>
          </a:xfrm>
          <a:custGeom>
            <a:avLst/>
            <a:gdLst/>
            <a:ahLst/>
            <a:cxnLst/>
            <a:rect l="l" t="t" r="r" b="b"/>
            <a:pathLst>
              <a:path w="1382197" h="1406493">
                <a:moveTo>
                  <a:pt x="0" y="0"/>
                </a:moveTo>
                <a:lnTo>
                  <a:pt x="1382197" y="0"/>
                </a:lnTo>
                <a:lnTo>
                  <a:pt x="1382197" y="1406493"/>
                </a:lnTo>
                <a:lnTo>
                  <a:pt x="0" y="14064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38467">
            <a:off x="-221599" y="2516294"/>
            <a:ext cx="1382197" cy="1406493"/>
          </a:xfrm>
          <a:custGeom>
            <a:avLst/>
            <a:gdLst/>
            <a:ahLst/>
            <a:cxnLst/>
            <a:rect l="l" t="t" r="r" b="b"/>
            <a:pathLst>
              <a:path w="1382197" h="1406493">
                <a:moveTo>
                  <a:pt x="0" y="0"/>
                </a:moveTo>
                <a:lnTo>
                  <a:pt x="1382197" y="0"/>
                </a:lnTo>
                <a:lnTo>
                  <a:pt x="1382197" y="1406493"/>
                </a:lnTo>
                <a:lnTo>
                  <a:pt x="0" y="14064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0" y="47604"/>
            <a:ext cx="17234233" cy="621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2"/>
              </a:lnSpc>
              <a:spcBef>
                <a:spcPct val="0"/>
              </a:spcBef>
            </a:pPr>
            <a:r>
              <a:rPr lang="en-US" sz="3637" b="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Подписывайтесь на наш инстаграм чтобы быть в курсе всех событий!!!</a:t>
            </a:r>
          </a:p>
        </p:txBody>
      </p:sp>
    </p:spTree>
    <p:extLst>
      <p:ext uri="{BB962C8B-B14F-4D97-AF65-F5344CB8AC3E}">
        <p14:creationId xmlns:p14="http://schemas.microsoft.com/office/powerpoint/2010/main" val="286160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15" y="0"/>
            <a:ext cx="18288000" cy="1290930"/>
            <a:chOff x="0" y="0"/>
            <a:chExt cx="4816593" cy="3399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39998"/>
            </a:xfrm>
            <a:custGeom>
              <a:avLst/>
              <a:gdLst/>
              <a:ahLst/>
              <a:cxnLst/>
              <a:rect l="l" t="t" r="r" b="b"/>
              <a:pathLst>
                <a:path w="4816592" h="339998">
                  <a:moveTo>
                    <a:pt x="0" y="0"/>
                  </a:moveTo>
                  <a:lnTo>
                    <a:pt x="4816592" y="0"/>
                  </a:lnTo>
                  <a:lnTo>
                    <a:pt x="4816592" y="339998"/>
                  </a:lnTo>
                  <a:lnTo>
                    <a:pt x="0" y="339998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397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15" y="10040553"/>
            <a:ext cx="18611286" cy="246447"/>
            <a:chOff x="0" y="0"/>
            <a:chExt cx="4901738" cy="649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01738" cy="64908"/>
            </a:xfrm>
            <a:custGeom>
              <a:avLst/>
              <a:gdLst/>
              <a:ahLst/>
              <a:cxnLst/>
              <a:rect l="l" t="t" r="r" b="b"/>
              <a:pathLst>
                <a:path w="4901738" h="64908">
                  <a:moveTo>
                    <a:pt x="0" y="0"/>
                  </a:moveTo>
                  <a:lnTo>
                    <a:pt x="4901738" y="0"/>
                  </a:lnTo>
                  <a:lnTo>
                    <a:pt x="4901738" y="64908"/>
                  </a:lnTo>
                  <a:lnTo>
                    <a:pt x="0" y="64908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901738" cy="122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9426" y="8361881"/>
            <a:ext cx="1599431" cy="1599431"/>
          </a:xfrm>
          <a:custGeom>
            <a:avLst/>
            <a:gdLst/>
            <a:ahLst/>
            <a:cxnLst/>
            <a:rect l="l" t="t" r="r" b="b"/>
            <a:pathLst>
              <a:path w="1599431" h="1599431">
                <a:moveTo>
                  <a:pt x="0" y="0"/>
                </a:moveTo>
                <a:lnTo>
                  <a:pt x="1599431" y="0"/>
                </a:lnTo>
                <a:lnTo>
                  <a:pt x="1599431" y="1599431"/>
                </a:lnTo>
                <a:lnTo>
                  <a:pt x="0" y="159943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238748" y="8323781"/>
            <a:ext cx="13592247" cy="1486979"/>
            <a:chOff x="0" y="0"/>
            <a:chExt cx="3579851" cy="3916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79851" cy="391632"/>
            </a:xfrm>
            <a:custGeom>
              <a:avLst/>
              <a:gdLst/>
              <a:ahLst/>
              <a:cxnLst/>
              <a:rect l="l" t="t" r="r" b="b"/>
              <a:pathLst>
                <a:path w="3579851" h="391632">
                  <a:moveTo>
                    <a:pt x="29049" y="0"/>
                  </a:moveTo>
                  <a:lnTo>
                    <a:pt x="3550802" y="0"/>
                  </a:lnTo>
                  <a:cubicBezTo>
                    <a:pt x="3566845" y="0"/>
                    <a:pt x="3579851" y="13006"/>
                    <a:pt x="3579851" y="29049"/>
                  </a:cubicBezTo>
                  <a:lnTo>
                    <a:pt x="3579851" y="362584"/>
                  </a:lnTo>
                  <a:cubicBezTo>
                    <a:pt x="3579851" y="378627"/>
                    <a:pt x="3566845" y="391632"/>
                    <a:pt x="3550802" y="391632"/>
                  </a:cubicBezTo>
                  <a:lnTo>
                    <a:pt x="29049" y="391632"/>
                  </a:lnTo>
                  <a:cubicBezTo>
                    <a:pt x="13006" y="391632"/>
                    <a:pt x="0" y="378627"/>
                    <a:pt x="0" y="362584"/>
                  </a:cubicBezTo>
                  <a:lnTo>
                    <a:pt x="0" y="29049"/>
                  </a:lnTo>
                  <a:cubicBezTo>
                    <a:pt x="0" y="13006"/>
                    <a:pt x="13006" y="0"/>
                    <a:pt x="29049" y="0"/>
                  </a:cubicBez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3579851" cy="4678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79"/>
                </a:lnSpc>
              </a:pPr>
              <a:r>
                <a:rPr lang="en-US" sz="3699">
                  <a:solidFill>
                    <a:srgbClr val="FFFFFF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Ваша бдительность поможет сохранить ваши сбережения!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9426" y="132080"/>
            <a:ext cx="18173489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80"/>
              </a:lnSpc>
              <a:spcBef>
                <a:spcPct val="0"/>
              </a:spcBef>
            </a:pPr>
            <a:r>
              <a:rPr lang="en-US" sz="5200" dirty="0" err="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Основные</a:t>
            </a:r>
            <a:r>
              <a:rPr lang="en-US" sz="5200" dirty="0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виды</a:t>
            </a:r>
            <a:r>
              <a:rPr lang="en-US" sz="5200" dirty="0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интернет</a:t>
            </a:r>
            <a:r>
              <a:rPr lang="en-US" sz="5200" dirty="0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мошеннечеств</a:t>
            </a:r>
            <a:endParaRPr lang="en-US" sz="5200" dirty="0">
              <a:solidFill>
                <a:srgbClr val="FFFFFF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19426" y="1490955"/>
            <a:ext cx="6323943" cy="2187001"/>
            <a:chOff x="0" y="0"/>
            <a:chExt cx="8431925" cy="291600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6746158" cy="2916001"/>
              <a:chOff x="0" y="0"/>
              <a:chExt cx="1341860" cy="58001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341860" cy="580014"/>
              </a:xfrm>
              <a:custGeom>
                <a:avLst/>
                <a:gdLst/>
                <a:ahLst/>
                <a:cxnLst/>
                <a:rect l="l" t="t" r="r" b="b"/>
                <a:pathLst>
                  <a:path w="1341860" h="580014">
                    <a:moveTo>
                      <a:pt x="78037" y="0"/>
                    </a:moveTo>
                    <a:lnTo>
                      <a:pt x="1263823" y="0"/>
                    </a:lnTo>
                    <a:cubicBezTo>
                      <a:pt x="1306921" y="0"/>
                      <a:pt x="1341860" y="34938"/>
                      <a:pt x="1341860" y="78037"/>
                    </a:cubicBezTo>
                    <a:lnTo>
                      <a:pt x="1341860" y="501977"/>
                    </a:lnTo>
                    <a:cubicBezTo>
                      <a:pt x="1341860" y="522673"/>
                      <a:pt x="1333638" y="542522"/>
                      <a:pt x="1319003" y="557157"/>
                    </a:cubicBezTo>
                    <a:cubicBezTo>
                      <a:pt x="1304368" y="571792"/>
                      <a:pt x="1284519" y="580014"/>
                      <a:pt x="1263823" y="580014"/>
                    </a:cubicBezTo>
                    <a:lnTo>
                      <a:pt x="78037" y="580014"/>
                    </a:lnTo>
                    <a:cubicBezTo>
                      <a:pt x="57340" y="580014"/>
                      <a:pt x="37491" y="571792"/>
                      <a:pt x="22857" y="557157"/>
                    </a:cubicBezTo>
                    <a:cubicBezTo>
                      <a:pt x="8222" y="542522"/>
                      <a:pt x="0" y="522673"/>
                      <a:pt x="0" y="501977"/>
                    </a:cubicBezTo>
                    <a:lnTo>
                      <a:pt x="0" y="78037"/>
                    </a:lnTo>
                    <a:cubicBezTo>
                      <a:pt x="0" y="57340"/>
                      <a:pt x="8222" y="37491"/>
                      <a:pt x="22857" y="22857"/>
                    </a:cubicBezTo>
                    <a:cubicBezTo>
                      <a:pt x="37491" y="8222"/>
                      <a:pt x="57340" y="0"/>
                      <a:pt x="78037" y="0"/>
                    </a:cubicBezTo>
                    <a:close/>
                  </a:path>
                </a:pathLst>
              </a:custGeom>
              <a:solidFill>
                <a:srgbClr val="F4F4F4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1341860" cy="637164"/>
              </a:xfrm>
              <a:prstGeom prst="rect">
                <a:avLst/>
              </a:prstGeom>
            </p:spPr>
            <p:txBody>
              <a:bodyPr lIns="50448" tIns="50448" rIns="50448" bIns="50448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348684" y="19860"/>
              <a:ext cx="8083240" cy="580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73"/>
                </a:lnSpc>
              </a:pPr>
              <a:r>
                <a:rPr lang="en-US" sz="1477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ЗВОНКИ ОТ ИМЕНИ БАНКОВ</a:t>
              </a:r>
            </a:p>
            <a:p>
              <a:pPr algn="l">
                <a:lnSpc>
                  <a:spcPts val="1773"/>
                </a:lnSpc>
              </a:pPr>
              <a:r>
                <a:rPr lang="en-US" sz="1477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ИЛИ  ГОС.СЛУЖАЩИХ:</a:t>
              </a:r>
            </a:p>
          </p:txBody>
        </p:sp>
        <p:sp>
          <p:nvSpPr>
            <p:cNvPr id="18" name="Freeform 18"/>
            <p:cNvSpPr/>
            <p:nvPr/>
          </p:nvSpPr>
          <p:spPr>
            <a:xfrm>
              <a:off x="5517507" y="147786"/>
              <a:ext cx="619385" cy="609320"/>
            </a:xfrm>
            <a:custGeom>
              <a:avLst/>
              <a:gdLst/>
              <a:ahLst/>
              <a:cxnLst/>
              <a:rect l="l" t="t" r="r" b="b"/>
              <a:pathLst>
                <a:path w="619385" h="609320">
                  <a:moveTo>
                    <a:pt x="0" y="0"/>
                  </a:moveTo>
                  <a:lnTo>
                    <a:pt x="619385" y="0"/>
                  </a:lnTo>
                  <a:lnTo>
                    <a:pt x="619385" y="609320"/>
                  </a:lnTo>
                  <a:lnTo>
                    <a:pt x="0" y="609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348684" y="792858"/>
              <a:ext cx="5285459" cy="2009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529"/>
                </a:lnSpc>
              </a:pPr>
              <a:r>
                <a:rPr lang="en-US" sz="1092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Мошенники все чаще прибегают к использованию искусственного интеллекта для искажения голосов и лиц с целью обмана. Часто они представляются государственными сотрудниками или сотрудниками банка, предупреждая о подозрительных операциях. </a:t>
              </a:r>
            </a:p>
            <a:p>
              <a:pPr algn="l">
                <a:lnSpc>
                  <a:spcPts val="1529"/>
                </a:lnSpc>
              </a:pPr>
              <a:r>
                <a:rPr lang="en-US" sz="1092">
                  <a:solidFill>
                    <a:srgbClr val="004AAD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Важно помнить</a:t>
              </a:r>
              <a:r>
                <a:rPr lang="en-US" sz="1092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, что правоохранительные органы никогда не будут требовать выполнения каких-либо действий по телефону.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9426" y="4564518"/>
            <a:ext cx="5094874" cy="2330033"/>
            <a:chOff x="0" y="0"/>
            <a:chExt cx="6793165" cy="3106711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6793165" cy="3106711"/>
              <a:chOff x="0" y="0"/>
              <a:chExt cx="1341860" cy="61367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341860" cy="613671"/>
              </a:xfrm>
              <a:custGeom>
                <a:avLst/>
                <a:gdLst/>
                <a:ahLst/>
                <a:cxnLst/>
                <a:rect l="l" t="t" r="r" b="b"/>
                <a:pathLst>
                  <a:path w="1341860" h="613671">
                    <a:moveTo>
                      <a:pt x="77497" y="0"/>
                    </a:moveTo>
                    <a:lnTo>
                      <a:pt x="1264363" y="0"/>
                    </a:lnTo>
                    <a:cubicBezTo>
                      <a:pt x="1284916" y="0"/>
                      <a:pt x="1304628" y="8165"/>
                      <a:pt x="1319161" y="22698"/>
                    </a:cubicBezTo>
                    <a:cubicBezTo>
                      <a:pt x="1333695" y="37232"/>
                      <a:pt x="1341860" y="56944"/>
                      <a:pt x="1341860" y="77497"/>
                    </a:cubicBezTo>
                    <a:lnTo>
                      <a:pt x="1341860" y="536174"/>
                    </a:lnTo>
                    <a:cubicBezTo>
                      <a:pt x="1341860" y="556728"/>
                      <a:pt x="1333695" y="576439"/>
                      <a:pt x="1319161" y="590973"/>
                    </a:cubicBezTo>
                    <a:cubicBezTo>
                      <a:pt x="1304628" y="605506"/>
                      <a:pt x="1284916" y="613671"/>
                      <a:pt x="1264363" y="613671"/>
                    </a:cubicBezTo>
                    <a:lnTo>
                      <a:pt x="77497" y="613671"/>
                    </a:lnTo>
                    <a:cubicBezTo>
                      <a:pt x="56944" y="613671"/>
                      <a:pt x="37232" y="605506"/>
                      <a:pt x="22698" y="590973"/>
                    </a:cubicBezTo>
                    <a:cubicBezTo>
                      <a:pt x="8165" y="576439"/>
                      <a:pt x="0" y="556728"/>
                      <a:pt x="0" y="536174"/>
                    </a:cubicBezTo>
                    <a:lnTo>
                      <a:pt x="0" y="77497"/>
                    </a:lnTo>
                    <a:cubicBezTo>
                      <a:pt x="0" y="56944"/>
                      <a:pt x="8165" y="37232"/>
                      <a:pt x="22698" y="22698"/>
                    </a:cubicBezTo>
                    <a:cubicBezTo>
                      <a:pt x="37232" y="8165"/>
                      <a:pt x="56944" y="0"/>
                      <a:pt x="77497" y="0"/>
                    </a:cubicBezTo>
                    <a:close/>
                  </a:path>
                </a:pathLst>
              </a:custGeom>
              <a:solidFill>
                <a:srgbClr val="F4F4F4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57150"/>
                <a:ext cx="1341860" cy="6708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4773295" y="1538525"/>
              <a:ext cx="1406358" cy="1406358"/>
            </a:xfrm>
            <a:custGeom>
              <a:avLst/>
              <a:gdLst/>
              <a:ahLst/>
              <a:cxnLst/>
              <a:rect l="l" t="t" r="r" b="b"/>
              <a:pathLst>
                <a:path w="1406358" h="1406358">
                  <a:moveTo>
                    <a:pt x="0" y="0"/>
                  </a:moveTo>
                  <a:lnTo>
                    <a:pt x="1406358" y="0"/>
                  </a:lnTo>
                  <a:lnTo>
                    <a:pt x="1406358" y="1406357"/>
                  </a:lnTo>
                  <a:lnTo>
                    <a:pt x="0" y="1406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351114" y="195500"/>
              <a:ext cx="5828539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МОШЕННИЧЕСТВО НА ТОРГОВЫХ ПЛОЩАДКАХ: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73217" y="903525"/>
              <a:ext cx="4109134" cy="21274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830"/>
                </a:lnSpc>
              </a:pPr>
              <a:r>
                <a:rPr lang="en-US" sz="1307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Мошенники могут попытаться получить предоплату за товар, а затем исчезнуть. </a:t>
              </a:r>
              <a:r>
                <a:rPr lang="en-US" sz="1307">
                  <a:solidFill>
                    <a:srgbClr val="004AAD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Рекомендуется</a:t>
              </a:r>
              <a:r>
                <a:rPr lang="en-US" sz="1307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тщательно проверить подлинность товара и отзывы о продавце перед совершением покупки.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002779" y="4242999"/>
            <a:ext cx="5094874" cy="2499688"/>
            <a:chOff x="0" y="0"/>
            <a:chExt cx="6793165" cy="3332918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321256"/>
              <a:ext cx="6793165" cy="3011662"/>
              <a:chOff x="0" y="0"/>
              <a:chExt cx="1341860" cy="594896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341860" cy="594896"/>
              </a:xfrm>
              <a:custGeom>
                <a:avLst/>
                <a:gdLst/>
                <a:ahLst/>
                <a:cxnLst/>
                <a:rect l="l" t="t" r="r" b="b"/>
                <a:pathLst>
                  <a:path w="1341860" h="594896">
                    <a:moveTo>
                      <a:pt x="77497" y="0"/>
                    </a:moveTo>
                    <a:lnTo>
                      <a:pt x="1264363" y="0"/>
                    </a:lnTo>
                    <a:cubicBezTo>
                      <a:pt x="1284916" y="0"/>
                      <a:pt x="1304628" y="8165"/>
                      <a:pt x="1319161" y="22698"/>
                    </a:cubicBezTo>
                    <a:cubicBezTo>
                      <a:pt x="1333695" y="37232"/>
                      <a:pt x="1341860" y="56944"/>
                      <a:pt x="1341860" y="77497"/>
                    </a:cubicBezTo>
                    <a:lnTo>
                      <a:pt x="1341860" y="517399"/>
                    </a:lnTo>
                    <a:cubicBezTo>
                      <a:pt x="1341860" y="537953"/>
                      <a:pt x="1333695" y="557664"/>
                      <a:pt x="1319161" y="572198"/>
                    </a:cubicBezTo>
                    <a:cubicBezTo>
                      <a:pt x="1304628" y="586731"/>
                      <a:pt x="1284916" y="594896"/>
                      <a:pt x="1264363" y="594896"/>
                    </a:cubicBezTo>
                    <a:lnTo>
                      <a:pt x="77497" y="594896"/>
                    </a:lnTo>
                    <a:cubicBezTo>
                      <a:pt x="56944" y="594896"/>
                      <a:pt x="37232" y="586731"/>
                      <a:pt x="22698" y="572198"/>
                    </a:cubicBezTo>
                    <a:cubicBezTo>
                      <a:pt x="8165" y="557664"/>
                      <a:pt x="0" y="537953"/>
                      <a:pt x="0" y="517399"/>
                    </a:cubicBezTo>
                    <a:lnTo>
                      <a:pt x="0" y="77497"/>
                    </a:lnTo>
                    <a:cubicBezTo>
                      <a:pt x="0" y="56944"/>
                      <a:pt x="8165" y="37232"/>
                      <a:pt x="22698" y="22698"/>
                    </a:cubicBezTo>
                    <a:cubicBezTo>
                      <a:pt x="37232" y="8165"/>
                      <a:pt x="56944" y="0"/>
                      <a:pt x="77497" y="0"/>
                    </a:cubicBezTo>
                    <a:close/>
                  </a:path>
                </a:pathLst>
              </a:custGeom>
              <a:solidFill>
                <a:srgbClr val="F4F4F4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57150"/>
                <a:ext cx="1341860" cy="6520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5748778" y="0"/>
              <a:ext cx="1034869" cy="1025814"/>
            </a:xfrm>
            <a:custGeom>
              <a:avLst/>
              <a:gdLst/>
              <a:ahLst/>
              <a:cxnLst/>
              <a:rect l="l" t="t" r="r" b="b"/>
              <a:pathLst>
                <a:path w="1034869" h="1025814">
                  <a:moveTo>
                    <a:pt x="0" y="0"/>
                  </a:moveTo>
                  <a:lnTo>
                    <a:pt x="1034869" y="0"/>
                  </a:lnTo>
                  <a:lnTo>
                    <a:pt x="1034869" y="1025814"/>
                  </a:lnTo>
                  <a:lnTo>
                    <a:pt x="0" y="102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526952" y="503382"/>
              <a:ext cx="3953684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ВЗЛОМ АККАУНТА WHATSAPP: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526952" y="1205494"/>
              <a:ext cx="5052038" cy="1913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8"/>
                </a:lnSpc>
              </a:pPr>
              <a:r>
                <a:rPr lang="en-US" sz="1070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Злоумышленники используют вредоносные ссылки для несанкционированного доступа к вашей учетной записи, впоследствии отправляя запросы на финансовую помощь от вашего имени. </a:t>
              </a:r>
              <a:r>
                <a:rPr lang="en-US" sz="1070">
                  <a:solidFill>
                    <a:srgbClr val="004AAD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Пожалуйста</a:t>
              </a:r>
              <a:r>
                <a:rPr lang="en-US" sz="1070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, </a:t>
              </a:r>
              <a:r>
                <a:rPr lang="en-US" sz="1070">
                  <a:solidFill>
                    <a:srgbClr val="004AAD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проверьте список</a:t>
              </a:r>
              <a:r>
                <a:rPr lang="en-US" sz="1070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"Привязанные устройства" и активируйте двухфакторную аутентификацию для обеспечения безопасности вашего аккаунта.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393692" y="4591638"/>
            <a:ext cx="5094874" cy="2275794"/>
            <a:chOff x="0" y="0"/>
            <a:chExt cx="6793165" cy="3034392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6793165" cy="3034392"/>
              <a:chOff x="0" y="0"/>
              <a:chExt cx="1341860" cy="59938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341860" cy="599386"/>
              </a:xfrm>
              <a:custGeom>
                <a:avLst/>
                <a:gdLst/>
                <a:ahLst/>
                <a:cxnLst/>
                <a:rect l="l" t="t" r="r" b="b"/>
                <a:pathLst>
                  <a:path w="1341860" h="599386">
                    <a:moveTo>
                      <a:pt x="77497" y="0"/>
                    </a:moveTo>
                    <a:lnTo>
                      <a:pt x="1264363" y="0"/>
                    </a:lnTo>
                    <a:cubicBezTo>
                      <a:pt x="1284916" y="0"/>
                      <a:pt x="1304628" y="8165"/>
                      <a:pt x="1319161" y="22698"/>
                    </a:cubicBezTo>
                    <a:cubicBezTo>
                      <a:pt x="1333695" y="37232"/>
                      <a:pt x="1341860" y="56944"/>
                      <a:pt x="1341860" y="77497"/>
                    </a:cubicBezTo>
                    <a:lnTo>
                      <a:pt x="1341860" y="521889"/>
                    </a:lnTo>
                    <a:cubicBezTo>
                      <a:pt x="1341860" y="542443"/>
                      <a:pt x="1333695" y="562154"/>
                      <a:pt x="1319161" y="576688"/>
                    </a:cubicBezTo>
                    <a:cubicBezTo>
                      <a:pt x="1304628" y="591221"/>
                      <a:pt x="1284916" y="599386"/>
                      <a:pt x="1264363" y="599386"/>
                    </a:cubicBezTo>
                    <a:lnTo>
                      <a:pt x="77497" y="599386"/>
                    </a:lnTo>
                    <a:cubicBezTo>
                      <a:pt x="56944" y="599386"/>
                      <a:pt x="37232" y="591221"/>
                      <a:pt x="22698" y="576688"/>
                    </a:cubicBezTo>
                    <a:cubicBezTo>
                      <a:pt x="8165" y="562154"/>
                      <a:pt x="0" y="542443"/>
                      <a:pt x="0" y="521889"/>
                    </a:cubicBezTo>
                    <a:lnTo>
                      <a:pt x="0" y="77497"/>
                    </a:lnTo>
                    <a:cubicBezTo>
                      <a:pt x="0" y="56944"/>
                      <a:pt x="8165" y="37232"/>
                      <a:pt x="22698" y="22698"/>
                    </a:cubicBezTo>
                    <a:cubicBezTo>
                      <a:pt x="37232" y="8165"/>
                      <a:pt x="56944" y="0"/>
                      <a:pt x="77497" y="0"/>
                    </a:cubicBezTo>
                    <a:close/>
                  </a:path>
                </a:pathLst>
              </a:custGeom>
              <a:solidFill>
                <a:srgbClr val="F4F4F4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57150"/>
                <a:ext cx="1341860" cy="6565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5519835" y="2028220"/>
              <a:ext cx="880503" cy="880503"/>
            </a:xfrm>
            <a:custGeom>
              <a:avLst/>
              <a:gdLst/>
              <a:ahLst/>
              <a:cxnLst/>
              <a:rect l="l" t="t" r="r" b="b"/>
              <a:pathLst>
                <a:path w="880503" h="880503">
                  <a:moveTo>
                    <a:pt x="0" y="0"/>
                  </a:moveTo>
                  <a:lnTo>
                    <a:pt x="880503" y="0"/>
                  </a:lnTo>
                  <a:lnTo>
                    <a:pt x="880503" y="880503"/>
                  </a:lnTo>
                  <a:lnTo>
                    <a:pt x="0" y="880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>
              <a:off x="556395" y="257352"/>
              <a:ext cx="3953684" cy="314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ИНВЕСТИЦИОННЫЕ СХЕМЫ: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428953" y="740365"/>
              <a:ext cx="4830780" cy="2127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14"/>
                </a:lnSpc>
              </a:pPr>
              <a:r>
                <a:rPr lang="en-US" sz="1295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Преступники могут предложить вам инвестировать в криптовалюту или акции, обещая высокие доходы. Изначально они могут вернуть вам небольшие суммы, </a:t>
              </a:r>
              <a:r>
                <a:rPr lang="en-US" sz="1295">
                  <a:solidFill>
                    <a:srgbClr val="E611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но затем попросить увеличить ваши инвестиции, после чего скрыться с вашими деньгами</a:t>
              </a:r>
              <a:r>
                <a:rPr lang="en-US" sz="1295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.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93692" y="1490955"/>
            <a:ext cx="5094874" cy="2275794"/>
            <a:chOff x="0" y="0"/>
            <a:chExt cx="6793165" cy="3034392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6793165" cy="3034392"/>
              <a:chOff x="0" y="0"/>
              <a:chExt cx="1341860" cy="59938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341860" cy="599386"/>
              </a:xfrm>
              <a:custGeom>
                <a:avLst/>
                <a:gdLst/>
                <a:ahLst/>
                <a:cxnLst/>
                <a:rect l="l" t="t" r="r" b="b"/>
                <a:pathLst>
                  <a:path w="1341860" h="599386">
                    <a:moveTo>
                      <a:pt x="77497" y="0"/>
                    </a:moveTo>
                    <a:lnTo>
                      <a:pt x="1264363" y="0"/>
                    </a:lnTo>
                    <a:cubicBezTo>
                      <a:pt x="1284916" y="0"/>
                      <a:pt x="1304628" y="8165"/>
                      <a:pt x="1319161" y="22698"/>
                    </a:cubicBezTo>
                    <a:cubicBezTo>
                      <a:pt x="1333695" y="37232"/>
                      <a:pt x="1341860" y="56944"/>
                      <a:pt x="1341860" y="77497"/>
                    </a:cubicBezTo>
                    <a:lnTo>
                      <a:pt x="1341860" y="521889"/>
                    </a:lnTo>
                    <a:cubicBezTo>
                      <a:pt x="1341860" y="542443"/>
                      <a:pt x="1333695" y="562154"/>
                      <a:pt x="1319161" y="576688"/>
                    </a:cubicBezTo>
                    <a:cubicBezTo>
                      <a:pt x="1304628" y="591221"/>
                      <a:pt x="1284916" y="599386"/>
                      <a:pt x="1264363" y="599386"/>
                    </a:cubicBezTo>
                    <a:lnTo>
                      <a:pt x="77497" y="599386"/>
                    </a:lnTo>
                    <a:cubicBezTo>
                      <a:pt x="56944" y="599386"/>
                      <a:pt x="37232" y="591221"/>
                      <a:pt x="22698" y="576688"/>
                    </a:cubicBezTo>
                    <a:cubicBezTo>
                      <a:pt x="8165" y="562154"/>
                      <a:pt x="0" y="542443"/>
                      <a:pt x="0" y="521889"/>
                    </a:cubicBezTo>
                    <a:lnTo>
                      <a:pt x="0" y="77497"/>
                    </a:lnTo>
                    <a:cubicBezTo>
                      <a:pt x="0" y="56944"/>
                      <a:pt x="8165" y="37232"/>
                      <a:pt x="22698" y="22698"/>
                    </a:cubicBezTo>
                    <a:cubicBezTo>
                      <a:pt x="37232" y="8165"/>
                      <a:pt x="56944" y="0"/>
                      <a:pt x="77497" y="0"/>
                    </a:cubicBezTo>
                    <a:close/>
                  </a:path>
                </a:pathLst>
              </a:custGeom>
              <a:solidFill>
                <a:srgbClr val="F4F4F4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57150"/>
                <a:ext cx="1341860" cy="6565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45" name="Freeform 45"/>
            <p:cNvSpPr/>
            <p:nvPr/>
          </p:nvSpPr>
          <p:spPr>
            <a:xfrm>
              <a:off x="5464767" y="86509"/>
              <a:ext cx="1060561" cy="946551"/>
            </a:xfrm>
            <a:custGeom>
              <a:avLst/>
              <a:gdLst/>
              <a:ahLst/>
              <a:cxnLst/>
              <a:rect l="l" t="t" r="r" b="b"/>
              <a:pathLst>
                <a:path w="1060561" h="946551">
                  <a:moveTo>
                    <a:pt x="0" y="0"/>
                  </a:moveTo>
                  <a:lnTo>
                    <a:pt x="1060561" y="0"/>
                  </a:lnTo>
                  <a:lnTo>
                    <a:pt x="1060561" y="946551"/>
                  </a:lnTo>
                  <a:lnTo>
                    <a:pt x="0" y="946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>
              <a:off x="124990" y="315688"/>
              <a:ext cx="3953684" cy="314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ФИШИНГОВЫЕ САЙТЫ: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124990" y="1023713"/>
              <a:ext cx="6239221" cy="1409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Мошенники создают поддельные сайты для сбора ваших данных. </a:t>
              </a:r>
              <a:r>
                <a:rPr lang="en-US" sz="1500">
                  <a:solidFill>
                    <a:srgbClr val="E611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Будьте осторожны</a:t>
              </a:r>
              <a:r>
                <a:rPr lang="en-US" sz="1500">
                  <a:solidFill>
                    <a:srgbClr val="D83A3A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1500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с переходом по незнакомым ссылкам, </a:t>
              </a:r>
              <a:r>
                <a:rPr lang="en-US" sz="1500">
                  <a:solidFill>
                    <a:srgbClr val="E611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особенно </a:t>
              </a:r>
              <a:r>
                <a:rPr lang="en-US" sz="1500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связанным с покупками или доставкой.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3002779" y="1490955"/>
            <a:ext cx="5094874" cy="2275794"/>
            <a:chOff x="0" y="0"/>
            <a:chExt cx="6793165" cy="3034392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6793165" cy="3034392"/>
              <a:chOff x="0" y="0"/>
              <a:chExt cx="1341860" cy="599386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341860" cy="599386"/>
              </a:xfrm>
              <a:custGeom>
                <a:avLst/>
                <a:gdLst/>
                <a:ahLst/>
                <a:cxnLst/>
                <a:rect l="l" t="t" r="r" b="b"/>
                <a:pathLst>
                  <a:path w="1341860" h="599386">
                    <a:moveTo>
                      <a:pt x="77497" y="0"/>
                    </a:moveTo>
                    <a:lnTo>
                      <a:pt x="1264363" y="0"/>
                    </a:lnTo>
                    <a:cubicBezTo>
                      <a:pt x="1284916" y="0"/>
                      <a:pt x="1304628" y="8165"/>
                      <a:pt x="1319161" y="22698"/>
                    </a:cubicBezTo>
                    <a:cubicBezTo>
                      <a:pt x="1333695" y="37232"/>
                      <a:pt x="1341860" y="56944"/>
                      <a:pt x="1341860" y="77497"/>
                    </a:cubicBezTo>
                    <a:lnTo>
                      <a:pt x="1341860" y="521889"/>
                    </a:lnTo>
                    <a:cubicBezTo>
                      <a:pt x="1341860" y="542443"/>
                      <a:pt x="1333695" y="562154"/>
                      <a:pt x="1319161" y="576688"/>
                    </a:cubicBezTo>
                    <a:cubicBezTo>
                      <a:pt x="1304628" y="591221"/>
                      <a:pt x="1284916" y="599386"/>
                      <a:pt x="1264363" y="599386"/>
                    </a:cubicBezTo>
                    <a:lnTo>
                      <a:pt x="77497" y="599386"/>
                    </a:lnTo>
                    <a:cubicBezTo>
                      <a:pt x="56944" y="599386"/>
                      <a:pt x="37232" y="591221"/>
                      <a:pt x="22698" y="576688"/>
                    </a:cubicBezTo>
                    <a:cubicBezTo>
                      <a:pt x="8165" y="562154"/>
                      <a:pt x="0" y="542443"/>
                      <a:pt x="0" y="521889"/>
                    </a:cubicBezTo>
                    <a:lnTo>
                      <a:pt x="0" y="77497"/>
                    </a:lnTo>
                    <a:cubicBezTo>
                      <a:pt x="0" y="56944"/>
                      <a:pt x="8165" y="37232"/>
                      <a:pt x="22698" y="22698"/>
                    </a:cubicBezTo>
                    <a:cubicBezTo>
                      <a:pt x="37232" y="8165"/>
                      <a:pt x="56944" y="0"/>
                      <a:pt x="77497" y="0"/>
                    </a:cubicBezTo>
                    <a:close/>
                  </a:path>
                </a:pathLst>
              </a:custGeom>
              <a:solidFill>
                <a:srgbClr val="F4F4F4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57150"/>
                <a:ext cx="1341860" cy="6565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52" name="Freeform 52"/>
            <p:cNvSpPr/>
            <p:nvPr/>
          </p:nvSpPr>
          <p:spPr>
            <a:xfrm>
              <a:off x="5144579" y="49036"/>
              <a:ext cx="1208397" cy="1208397"/>
            </a:xfrm>
            <a:custGeom>
              <a:avLst/>
              <a:gdLst/>
              <a:ahLst/>
              <a:cxnLst/>
              <a:rect l="l" t="t" r="r" b="b"/>
              <a:pathLst>
                <a:path w="1208397" h="1208397">
                  <a:moveTo>
                    <a:pt x="0" y="0"/>
                  </a:moveTo>
                  <a:lnTo>
                    <a:pt x="1208398" y="0"/>
                  </a:lnTo>
                  <a:lnTo>
                    <a:pt x="1208398" y="1208398"/>
                  </a:lnTo>
                  <a:lnTo>
                    <a:pt x="0" y="1208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TextBox 53"/>
            <p:cNvSpPr txBox="1"/>
            <p:nvPr/>
          </p:nvSpPr>
          <p:spPr>
            <a:xfrm>
              <a:off x="526952" y="169099"/>
              <a:ext cx="3328448" cy="55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80"/>
                </a:lnSpc>
              </a:pPr>
              <a:r>
                <a:rPr lang="en-US" sz="1400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МОШЕННИЧЕСТВО ПРИ ПОКУПКАХ В INSTAGRAM: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494535" y="757529"/>
              <a:ext cx="4747439" cy="2132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12"/>
                </a:lnSpc>
              </a:pPr>
              <a:r>
                <a:rPr lang="en-US" sz="1151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В настоящее время онлайн-покупки в магазинах Instagram становятся все более популярными, за что активно принимаются мошенники, создавая фальшивые магазины, </a:t>
              </a:r>
              <a:r>
                <a:rPr lang="en-US" sz="1151">
                  <a:solidFill>
                    <a:srgbClr val="E611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требуя предварительную оплату и исчезая</a:t>
              </a:r>
              <a:r>
                <a:rPr lang="en-US" sz="1151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. </a:t>
              </a:r>
              <a:r>
                <a:rPr lang="en-US" sz="1151">
                  <a:solidFill>
                    <a:srgbClr val="004AAD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Важно тщательно проверять продавцов</a:t>
              </a:r>
              <a:r>
                <a:rPr lang="en-US" sz="1151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, не доверять слишком низким ценам и не осуществлять переводы на личные счета.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-692446" y="7456527"/>
            <a:ext cx="19472688" cy="513715"/>
            <a:chOff x="0" y="0"/>
            <a:chExt cx="25963585" cy="684953"/>
          </a:xfrm>
        </p:grpSpPr>
        <p:sp>
          <p:nvSpPr>
            <p:cNvPr id="56" name="TextBox 56"/>
            <p:cNvSpPr txBox="1"/>
            <p:nvPr/>
          </p:nvSpPr>
          <p:spPr>
            <a:xfrm>
              <a:off x="0" y="200025"/>
              <a:ext cx="25963585" cy="364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*Департамент полиции г.Астана напоминает что при выявлении противоправных действий  необходимо обратится в полицию на короткий номер             !!!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23671773" y="-66675"/>
              <a:ext cx="866775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spc="-234">
                  <a:solidFill>
                    <a:srgbClr val="E611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102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674019"/>
            <a:ext cx="1366534" cy="1366534"/>
          </a:xfrm>
          <a:custGeom>
            <a:avLst/>
            <a:gdLst/>
            <a:ahLst/>
            <a:cxnLst/>
            <a:rect l="l" t="t" r="r" b="b"/>
            <a:pathLst>
              <a:path w="1366534" h="1366534">
                <a:moveTo>
                  <a:pt x="0" y="0"/>
                </a:moveTo>
                <a:lnTo>
                  <a:pt x="1366534" y="0"/>
                </a:lnTo>
                <a:lnTo>
                  <a:pt x="1366534" y="1366534"/>
                </a:lnTo>
                <a:lnTo>
                  <a:pt x="0" y="136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915" y="10040553"/>
            <a:ext cx="18611286" cy="246447"/>
            <a:chOff x="0" y="0"/>
            <a:chExt cx="4901738" cy="649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1738" cy="64908"/>
            </a:xfrm>
            <a:custGeom>
              <a:avLst/>
              <a:gdLst/>
              <a:ahLst/>
              <a:cxnLst/>
              <a:rect l="l" t="t" r="r" b="b"/>
              <a:pathLst>
                <a:path w="4901738" h="64908">
                  <a:moveTo>
                    <a:pt x="0" y="0"/>
                  </a:moveTo>
                  <a:lnTo>
                    <a:pt x="4901738" y="0"/>
                  </a:lnTo>
                  <a:lnTo>
                    <a:pt x="4901738" y="64908"/>
                  </a:lnTo>
                  <a:lnTo>
                    <a:pt x="0" y="64908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901738" cy="122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8932864" y="5407511"/>
            <a:ext cx="0" cy="290304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435433" y="279116"/>
            <a:ext cx="17429230" cy="4398715"/>
            <a:chOff x="0" y="0"/>
            <a:chExt cx="2700244" cy="6814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0244" cy="681476"/>
            </a:xfrm>
            <a:custGeom>
              <a:avLst/>
              <a:gdLst/>
              <a:ahLst/>
              <a:cxnLst/>
              <a:rect l="l" t="t" r="r" b="b"/>
              <a:pathLst>
                <a:path w="2700244" h="681476">
                  <a:moveTo>
                    <a:pt x="10216" y="0"/>
                  </a:moveTo>
                  <a:lnTo>
                    <a:pt x="2690027" y="0"/>
                  </a:lnTo>
                  <a:cubicBezTo>
                    <a:pt x="2695670" y="0"/>
                    <a:pt x="2700244" y="4574"/>
                    <a:pt x="2700244" y="10216"/>
                  </a:cubicBezTo>
                  <a:lnTo>
                    <a:pt x="2700244" y="671260"/>
                  </a:lnTo>
                  <a:cubicBezTo>
                    <a:pt x="2700244" y="676902"/>
                    <a:pt x="2695670" y="681476"/>
                    <a:pt x="2690027" y="681476"/>
                  </a:cubicBezTo>
                  <a:lnTo>
                    <a:pt x="10216" y="681476"/>
                  </a:lnTo>
                  <a:cubicBezTo>
                    <a:pt x="4574" y="681476"/>
                    <a:pt x="0" y="676902"/>
                    <a:pt x="0" y="671260"/>
                  </a:cubicBezTo>
                  <a:lnTo>
                    <a:pt x="0" y="10216"/>
                  </a:lnTo>
                  <a:cubicBezTo>
                    <a:pt x="0" y="4574"/>
                    <a:pt x="4574" y="0"/>
                    <a:pt x="10216" y="0"/>
                  </a:cubicBezTo>
                  <a:close/>
                </a:path>
              </a:pathLst>
            </a:custGeom>
            <a:blipFill>
              <a:blip r:embed="rId3" cstate="print"/>
              <a:stretch>
                <a:fillRect t="-81995" b="-81995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3504554" y="4798914"/>
            <a:ext cx="1159323" cy="1159323"/>
          </a:xfrm>
          <a:custGeom>
            <a:avLst/>
            <a:gdLst/>
            <a:ahLst/>
            <a:cxnLst/>
            <a:rect l="l" t="t" r="r" b="b"/>
            <a:pathLst>
              <a:path w="1159323" h="1159323">
                <a:moveTo>
                  <a:pt x="0" y="0"/>
                </a:moveTo>
                <a:lnTo>
                  <a:pt x="1159323" y="0"/>
                </a:lnTo>
                <a:lnTo>
                  <a:pt x="1159323" y="1159323"/>
                </a:lnTo>
                <a:lnTo>
                  <a:pt x="0" y="115932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835874" y="4769978"/>
            <a:ext cx="1286335" cy="1217194"/>
          </a:xfrm>
          <a:custGeom>
            <a:avLst/>
            <a:gdLst/>
            <a:ahLst/>
            <a:cxnLst/>
            <a:rect l="l" t="t" r="r" b="b"/>
            <a:pathLst>
              <a:path w="1286335" h="1217194">
                <a:moveTo>
                  <a:pt x="0" y="0"/>
                </a:moveTo>
                <a:lnTo>
                  <a:pt x="1286335" y="0"/>
                </a:lnTo>
                <a:lnTo>
                  <a:pt x="1286335" y="1217194"/>
                </a:lnTo>
                <a:lnTo>
                  <a:pt x="0" y="121719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061758" y="760627"/>
            <a:ext cx="12164484" cy="1316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92"/>
              </a:lnSpc>
              <a:spcBef>
                <a:spcPct val="0"/>
              </a:spcBef>
            </a:pPr>
            <a:r>
              <a:rPr lang="en-US" sz="5547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Успехи в повышении цифровой грамотности населения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3628" y="2690249"/>
            <a:ext cx="9310938" cy="1735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45"/>
              </a:lnSpc>
              <a:spcBef>
                <a:spcPct val="0"/>
              </a:spcBef>
            </a:pPr>
            <a:r>
              <a:rPr lang="en-US" sz="2287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Проводимая информационно-разъяснительная работа оказала значительное влияние на повышение уровня цифровой грамотности среди населения, что способствовало улучшению показателей борьбы с интернет-мошенничествами.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37179" y="6117900"/>
            <a:ext cx="6765293" cy="219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Снижение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числа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интернет-мошенничеств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: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Благодаря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активной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информационной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поддержке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обучению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граждан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удалось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добиться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сокращения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числа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случаев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интернет-мошенничеств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2,7%.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Конкретно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количество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зарегистрированных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инцидентов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уменьшилось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75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случаев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что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соответствует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снижению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с 2 739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до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2 664 </a:t>
            </a:r>
            <a:r>
              <a:rPr lang="en-US" sz="1800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случаев</a:t>
            </a:r>
            <a:r>
              <a:rPr lang="en-US" sz="1800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10558" y="6104576"/>
            <a:ext cx="6670082" cy="219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Повышение раскрываемости преступлений: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Усиление осведомленности граждан и их способности распознавать мошеннические схемы способствовало росту эффективности работы правоохранительных органов. В результате, уровень раскрываемости интернет-мошенничеств увеличился на 2,8%, что привело к росту показателя с 19,5% до 22,3%.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37179" y="8755895"/>
            <a:ext cx="12531548" cy="114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4"/>
              </a:lnSpc>
              <a:spcBef>
                <a:spcPct val="0"/>
              </a:spcBef>
            </a:pPr>
            <a:r>
              <a:rPr lang="en-US" sz="2146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Эти</a:t>
            </a:r>
            <a:r>
              <a:rPr lang="en-US" sz="214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146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результаты</a:t>
            </a:r>
            <a:r>
              <a:rPr lang="en-US" sz="214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146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подчеркивают</a:t>
            </a:r>
            <a:r>
              <a:rPr lang="en-US" sz="214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146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важность</a:t>
            </a:r>
            <a:r>
              <a:rPr lang="en-US" sz="214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146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продолжения</a:t>
            </a:r>
            <a:r>
              <a:rPr lang="en-US" sz="214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146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информационно-разъяснительной</a:t>
            </a:r>
            <a:r>
              <a:rPr lang="en-US" sz="214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146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работы</a:t>
            </a:r>
            <a:r>
              <a:rPr lang="en-US" sz="214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, </a:t>
            </a:r>
            <a:r>
              <a:rPr lang="en-US" sz="2146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направленной</a:t>
            </a:r>
            <a:r>
              <a:rPr lang="en-US" sz="214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146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на</a:t>
            </a:r>
            <a:r>
              <a:rPr lang="en-US" sz="214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146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обучение</a:t>
            </a:r>
            <a:r>
              <a:rPr lang="en-US" sz="214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146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населения</a:t>
            </a:r>
            <a:r>
              <a:rPr lang="en-US" sz="214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и </a:t>
            </a:r>
            <a:r>
              <a:rPr lang="en-US" sz="2146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предотвращение</a:t>
            </a:r>
            <a:r>
              <a:rPr lang="en-US" sz="214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146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преступлений</a:t>
            </a:r>
            <a:r>
              <a:rPr lang="en-US" sz="214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в </a:t>
            </a:r>
            <a:r>
              <a:rPr lang="en-US" sz="2146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цифровой</a:t>
            </a:r>
            <a:r>
              <a:rPr lang="en-US" sz="214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146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среде</a:t>
            </a:r>
            <a:r>
              <a:rPr lang="en-US" sz="2146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42593" y="4682442"/>
            <a:ext cx="4125113" cy="4114800"/>
          </a:xfrm>
          <a:custGeom>
            <a:avLst/>
            <a:gdLst/>
            <a:ahLst/>
            <a:cxnLst/>
            <a:rect l="l" t="t" r="r" b="b"/>
            <a:pathLst>
              <a:path w="4125113" h="4114800">
                <a:moveTo>
                  <a:pt x="0" y="0"/>
                </a:moveTo>
                <a:lnTo>
                  <a:pt x="4125113" y="0"/>
                </a:lnTo>
                <a:lnTo>
                  <a:pt x="41251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229159">
            <a:off x="-3583266" y="-4097630"/>
            <a:ext cx="11823416" cy="17462456"/>
            <a:chOff x="0" y="0"/>
            <a:chExt cx="1079026" cy="15936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79026" cy="1593654"/>
            </a:xfrm>
            <a:custGeom>
              <a:avLst/>
              <a:gdLst/>
              <a:ahLst/>
              <a:cxnLst/>
              <a:rect l="l" t="t" r="r" b="b"/>
              <a:pathLst>
                <a:path w="1079026" h="1593654">
                  <a:moveTo>
                    <a:pt x="875826" y="0"/>
                  </a:moveTo>
                  <a:lnTo>
                    <a:pt x="0" y="0"/>
                  </a:lnTo>
                  <a:lnTo>
                    <a:pt x="203200" y="1593654"/>
                  </a:lnTo>
                  <a:lnTo>
                    <a:pt x="1079026" y="1593654"/>
                  </a:lnTo>
                  <a:lnTo>
                    <a:pt x="875826" y="0"/>
                  </a:lnTo>
                  <a:close/>
                </a:path>
              </a:pathLst>
            </a:custGeom>
            <a:solidFill>
              <a:srgbClr val="F8E9E1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5" name="Freeform 5"/>
          <p:cNvSpPr/>
          <p:nvPr/>
        </p:nvSpPr>
        <p:spPr>
          <a:xfrm>
            <a:off x="-59639" y="8797242"/>
            <a:ext cx="1366534" cy="1366534"/>
          </a:xfrm>
          <a:custGeom>
            <a:avLst/>
            <a:gdLst/>
            <a:ahLst/>
            <a:cxnLst/>
            <a:rect l="l" t="t" r="r" b="b"/>
            <a:pathLst>
              <a:path w="1366534" h="1366534">
                <a:moveTo>
                  <a:pt x="0" y="0"/>
                </a:moveTo>
                <a:lnTo>
                  <a:pt x="1366534" y="0"/>
                </a:lnTo>
                <a:lnTo>
                  <a:pt x="1366534" y="1366535"/>
                </a:lnTo>
                <a:lnTo>
                  <a:pt x="0" y="136653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50771" y="298958"/>
            <a:ext cx="2854027" cy="2854027"/>
          </a:xfrm>
          <a:custGeom>
            <a:avLst/>
            <a:gdLst/>
            <a:ahLst/>
            <a:cxnLst/>
            <a:rect l="l" t="t" r="r" b="b"/>
            <a:pathLst>
              <a:path w="2854027" h="2854027">
                <a:moveTo>
                  <a:pt x="0" y="0"/>
                </a:moveTo>
                <a:lnTo>
                  <a:pt x="2854027" y="0"/>
                </a:lnTo>
                <a:lnTo>
                  <a:pt x="2854027" y="2854027"/>
                </a:lnTo>
                <a:lnTo>
                  <a:pt x="0" y="285402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915" y="10040553"/>
            <a:ext cx="18611286" cy="246447"/>
            <a:chOff x="0" y="0"/>
            <a:chExt cx="4901738" cy="649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01738" cy="64908"/>
            </a:xfrm>
            <a:custGeom>
              <a:avLst/>
              <a:gdLst/>
              <a:ahLst/>
              <a:cxnLst/>
              <a:rect l="l" t="t" r="r" b="b"/>
              <a:pathLst>
                <a:path w="4901738" h="64908">
                  <a:moveTo>
                    <a:pt x="0" y="0"/>
                  </a:moveTo>
                  <a:lnTo>
                    <a:pt x="4901738" y="0"/>
                  </a:lnTo>
                  <a:lnTo>
                    <a:pt x="4901738" y="64908"/>
                  </a:lnTo>
                  <a:lnTo>
                    <a:pt x="0" y="64908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901738" cy="122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492243" y="-99702"/>
            <a:ext cx="19272486" cy="398659"/>
            <a:chOff x="0" y="0"/>
            <a:chExt cx="5075881" cy="1049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75881" cy="104997"/>
            </a:xfrm>
            <a:custGeom>
              <a:avLst/>
              <a:gdLst/>
              <a:ahLst/>
              <a:cxnLst/>
              <a:rect l="l" t="t" r="r" b="b"/>
              <a:pathLst>
                <a:path w="5075881" h="104997">
                  <a:moveTo>
                    <a:pt x="0" y="0"/>
                  </a:moveTo>
                  <a:lnTo>
                    <a:pt x="5075881" y="0"/>
                  </a:lnTo>
                  <a:lnTo>
                    <a:pt x="5075881" y="104997"/>
                  </a:lnTo>
                  <a:lnTo>
                    <a:pt x="0" y="104997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5075881" cy="162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54711" y="568194"/>
            <a:ext cx="6808016" cy="2434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2"/>
              </a:lnSpc>
            </a:pPr>
            <a:r>
              <a:rPr lang="en-US" sz="5247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Звонки от имени банков</a:t>
            </a:r>
          </a:p>
          <a:p>
            <a:pPr algn="l">
              <a:lnSpc>
                <a:spcPts val="4722"/>
              </a:lnSpc>
            </a:pPr>
            <a:r>
              <a:rPr lang="en-US" sz="5247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или гос.служащих:</a:t>
            </a:r>
          </a:p>
          <a:p>
            <a:pPr marL="0" lvl="0" indent="0" algn="l">
              <a:lnSpc>
                <a:spcPts val="4722"/>
              </a:lnSpc>
              <a:spcBef>
                <a:spcPct val="0"/>
              </a:spcBef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454711" y="2657475"/>
            <a:ext cx="10572566" cy="496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10"/>
              </a:lnSpc>
              <a:spcBef>
                <a:spcPct val="0"/>
              </a:spcBef>
            </a:pPr>
            <a:r>
              <a:rPr lang="en-US" sz="2508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звонки от имени сотрудников службы безопасности банков либо государственных служащих с использованием искусственного интеллекта – в котором составляется диалог по аудио либо видео связи, мошенниками монтируются не только голоса но и лица собеседников. </a:t>
            </a:r>
            <a:r>
              <a:rPr lang="en-US" sz="2508" u="none" strike="noStrike">
                <a:solidFill>
                  <a:srgbClr val="E611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Злоумышленники представляются сотрудниками полиции, национального банка либо знакомыми и близкими Вам людьми.</a:t>
            </a:r>
          </a:p>
          <a:p>
            <a:pPr marL="0" lvl="0" indent="0" algn="l">
              <a:lnSpc>
                <a:spcPts val="3010"/>
              </a:lnSpc>
              <a:spcBef>
                <a:spcPct val="0"/>
              </a:spcBef>
            </a:pPr>
            <a:r>
              <a:rPr lang="en-US" sz="2508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Могут вводить Вас в заблуждение под видом проведения сомнительных банковских транзакции либо проведения спецоперации по поимке злоумышленников.</a:t>
            </a:r>
          </a:p>
          <a:p>
            <a:pPr marL="0" lvl="0" indent="0" algn="l">
              <a:lnSpc>
                <a:spcPts val="3010"/>
              </a:lnSpc>
              <a:spcBef>
                <a:spcPct val="0"/>
              </a:spcBef>
            </a:pPr>
            <a:endParaRPr/>
          </a:p>
          <a:p>
            <a:pPr marL="0" lvl="0" indent="0" algn="l">
              <a:lnSpc>
                <a:spcPts val="3010"/>
              </a:lnSpc>
              <a:spcBef>
                <a:spcPct val="0"/>
              </a:spcBef>
            </a:pPr>
            <a:r>
              <a:rPr lang="en-US" sz="2508" u="none" strike="noStrike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Помните</a:t>
            </a:r>
            <a:r>
              <a:rPr lang="en-US" sz="2508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полиция не привлекает граждан к задержанию злоумышленников по телефону, в том числе по видеосвязи.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5310" y="317330"/>
            <a:ext cx="8110548" cy="10666568"/>
          </a:xfrm>
          <a:custGeom>
            <a:avLst/>
            <a:gdLst/>
            <a:ahLst/>
            <a:cxnLst/>
            <a:rect l="l" t="t" r="r" b="b"/>
            <a:pathLst>
              <a:path w="8110548" h="10666568">
                <a:moveTo>
                  <a:pt x="0" y="0"/>
                </a:moveTo>
                <a:lnTo>
                  <a:pt x="8110549" y="0"/>
                </a:lnTo>
                <a:lnTo>
                  <a:pt x="8110549" y="10666568"/>
                </a:lnTo>
                <a:lnTo>
                  <a:pt x="0" y="1066656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2348" r="-1375" b="-23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4254" y="2283380"/>
            <a:ext cx="4821090" cy="8214304"/>
          </a:xfrm>
          <a:custGeom>
            <a:avLst/>
            <a:gdLst/>
            <a:ahLst/>
            <a:cxnLst/>
            <a:rect l="l" t="t" r="r" b="b"/>
            <a:pathLst>
              <a:path w="4821090" h="8214304">
                <a:moveTo>
                  <a:pt x="0" y="0"/>
                </a:moveTo>
                <a:lnTo>
                  <a:pt x="4821090" y="0"/>
                </a:lnTo>
                <a:lnTo>
                  <a:pt x="4821090" y="8214304"/>
                </a:lnTo>
                <a:lnTo>
                  <a:pt x="0" y="821430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915" y="10040553"/>
            <a:ext cx="18611286" cy="246447"/>
            <a:chOff x="0" y="0"/>
            <a:chExt cx="4901738" cy="649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01738" cy="64908"/>
            </a:xfrm>
            <a:custGeom>
              <a:avLst/>
              <a:gdLst/>
              <a:ahLst/>
              <a:cxnLst/>
              <a:rect l="l" t="t" r="r" b="b"/>
              <a:pathLst>
                <a:path w="4901738" h="64908">
                  <a:moveTo>
                    <a:pt x="0" y="0"/>
                  </a:moveTo>
                  <a:lnTo>
                    <a:pt x="4901738" y="0"/>
                  </a:lnTo>
                  <a:lnTo>
                    <a:pt x="4901738" y="64908"/>
                  </a:lnTo>
                  <a:lnTo>
                    <a:pt x="0" y="64908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901738" cy="122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8610679"/>
            <a:ext cx="1429874" cy="1429874"/>
          </a:xfrm>
          <a:custGeom>
            <a:avLst/>
            <a:gdLst/>
            <a:ahLst/>
            <a:cxnLst/>
            <a:rect l="l" t="t" r="r" b="b"/>
            <a:pathLst>
              <a:path w="1429874" h="1429874">
                <a:moveTo>
                  <a:pt x="0" y="0"/>
                </a:moveTo>
                <a:lnTo>
                  <a:pt x="1429874" y="0"/>
                </a:lnTo>
                <a:lnTo>
                  <a:pt x="1429874" y="1429874"/>
                </a:lnTo>
                <a:lnTo>
                  <a:pt x="0" y="142987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73229" y="3907041"/>
            <a:ext cx="1785547" cy="1790022"/>
          </a:xfrm>
          <a:custGeom>
            <a:avLst/>
            <a:gdLst/>
            <a:ahLst/>
            <a:cxnLst/>
            <a:rect l="l" t="t" r="r" b="b"/>
            <a:pathLst>
              <a:path w="1785547" h="1790022">
                <a:moveTo>
                  <a:pt x="0" y="0"/>
                </a:moveTo>
                <a:lnTo>
                  <a:pt x="1785547" y="0"/>
                </a:lnTo>
                <a:lnTo>
                  <a:pt x="1785547" y="1790022"/>
                </a:lnTo>
                <a:lnTo>
                  <a:pt x="0" y="179002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312461" y="682512"/>
            <a:ext cx="6335280" cy="320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01"/>
              </a:lnSpc>
              <a:spcBef>
                <a:spcPct val="0"/>
              </a:spcBef>
            </a:pPr>
            <a:r>
              <a:rPr lang="en-US" sz="5251" u="none" strike="noStrike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Неправомерный доступ к аккаунту мессенджера «What’s App»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12461" y="3849891"/>
            <a:ext cx="6335280" cy="5123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7"/>
              </a:lnSpc>
              <a:spcBef>
                <a:spcPct val="0"/>
              </a:spcBef>
            </a:pPr>
            <a:r>
              <a:rPr lang="en-US" sz="2676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З</a:t>
            </a:r>
            <a:r>
              <a:rPr lang="en-US" sz="2676" u="none" strike="noStrike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лоумышленники используют вредоносную ссылку, которая как правила поступает от знакомых контактов. </a:t>
            </a:r>
            <a:r>
              <a:rPr lang="en-US" sz="2676" u="none" strike="noStrike">
                <a:solidFill>
                  <a:srgbClr val="E611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После прохождения по указанной ссылке они получают доступ к учетной записи</a:t>
            </a:r>
            <a:r>
              <a:rPr lang="en-US" sz="2676" u="none" strike="noStrike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, затем рассылают информацию всем контактам с просьбой одолжить денежные средства, которые выводятся на подставные банковские счета.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258776" y="317330"/>
            <a:ext cx="5392926" cy="4520252"/>
            <a:chOff x="0" y="0"/>
            <a:chExt cx="7190567" cy="60270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190567" cy="6027003"/>
            </a:xfrm>
            <a:custGeom>
              <a:avLst/>
              <a:gdLst/>
              <a:ahLst/>
              <a:cxnLst/>
              <a:rect l="l" t="t" r="r" b="b"/>
              <a:pathLst>
                <a:path w="7190567" h="6027003">
                  <a:moveTo>
                    <a:pt x="0" y="0"/>
                  </a:moveTo>
                  <a:lnTo>
                    <a:pt x="7190567" y="0"/>
                  </a:lnTo>
                  <a:lnTo>
                    <a:pt x="7190567" y="6027003"/>
                  </a:lnTo>
                  <a:lnTo>
                    <a:pt x="0" y="6027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268625" y="483453"/>
              <a:ext cx="6653318" cy="3402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38"/>
                </a:lnSpc>
              </a:pPr>
              <a:r>
                <a:rPr lang="en-US" sz="2456">
                  <a:solidFill>
                    <a:srgbClr val="000000"/>
                  </a:solidFill>
                  <a:latin typeface="Kent"/>
                  <a:ea typeface="Kent"/>
                  <a:cs typeface="Kent"/>
                  <a:sym typeface="Kent"/>
                </a:rPr>
                <a:t>Привет, моя племяшка учавствует в конкурсе талантов, можешь проголосовать за нее по этой ссылке.</a:t>
              </a:r>
            </a:p>
            <a:p>
              <a:pPr algn="ctr">
                <a:lnSpc>
                  <a:spcPts val="3438"/>
                </a:lnSpc>
              </a:pPr>
              <a:r>
                <a:rPr lang="en-US" sz="2456">
                  <a:solidFill>
                    <a:srgbClr val="000000"/>
                  </a:solidFill>
                  <a:latin typeface="Kent"/>
                  <a:ea typeface="Kent"/>
                  <a:cs typeface="Kent"/>
                  <a:sym typeface="Kent"/>
                </a:rPr>
                <a:t>*************.com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492243" y="-99702"/>
            <a:ext cx="19272486" cy="398659"/>
            <a:chOff x="0" y="0"/>
            <a:chExt cx="5075881" cy="10499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75881" cy="104997"/>
            </a:xfrm>
            <a:custGeom>
              <a:avLst/>
              <a:gdLst/>
              <a:ahLst/>
              <a:cxnLst/>
              <a:rect l="l" t="t" r="r" b="b"/>
              <a:pathLst>
                <a:path w="5075881" h="104997">
                  <a:moveTo>
                    <a:pt x="0" y="0"/>
                  </a:moveTo>
                  <a:lnTo>
                    <a:pt x="5075881" y="0"/>
                  </a:lnTo>
                  <a:lnTo>
                    <a:pt x="5075881" y="104997"/>
                  </a:lnTo>
                  <a:lnTo>
                    <a:pt x="0" y="104997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5075881" cy="162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25128" y="2035563"/>
            <a:ext cx="2249130" cy="2249130"/>
          </a:xfrm>
          <a:custGeom>
            <a:avLst/>
            <a:gdLst/>
            <a:ahLst/>
            <a:cxnLst/>
            <a:rect l="l" t="t" r="r" b="b"/>
            <a:pathLst>
              <a:path w="2249130" h="2249130">
                <a:moveTo>
                  <a:pt x="0" y="0"/>
                </a:moveTo>
                <a:lnTo>
                  <a:pt x="2249130" y="0"/>
                </a:lnTo>
                <a:lnTo>
                  <a:pt x="2249130" y="2249129"/>
                </a:lnTo>
                <a:lnTo>
                  <a:pt x="0" y="22491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29941" y="4755158"/>
            <a:ext cx="3590375" cy="1846143"/>
          </a:xfrm>
          <a:custGeom>
            <a:avLst/>
            <a:gdLst/>
            <a:ahLst/>
            <a:cxnLst/>
            <a:rect l="l" t="t" r="r" b="b"/>
            <a:pathLst>
              <a:path w="3590375" h="1846143">
                <a:moveTo>
                  <a:pt x="0" y="0"/>
                </a:moveTo>
                <a:lnTo>
                  <a:pt x="3590375" y="0"/>
                </a:lnTo>
                <a:lnTo>
                  <a:pt x="3590375" y="1846143"/>
                </a:lnTo>
                <a:lnTo>
                  <a:pt x="0" y="184614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l="-48317" t="-12169" r="-3673" b="-15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8566206"/>
            <a:ext cx="1542259" cy="1542259"/>
          </a:xfrm>
          <a:custGeom>
            <a:avLst/>
            <a:gdLst/>
            <a:ahLst/>
            <a:cxnLst/>
            <a:rect l="l" t="t" r="r" b="b"/>
            <a:pathLst>
              <a:path w="1542259" h="1542259">
                <a:moveTo>
                  <a:pt x="0" y="0"/>
                </a:moveTo>
                <a:lnTo>
                  <a:pt x="1542259" y="0"/>
                </a:lnTo>
                <a:lnTo>
                  <a:pt x="1542259" y="1542259"/>
                </a:lnTo>
                <a:lnTo>
                  <a:pt x="0" y="15422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42522" y="2035563"/>
            <a:ext cx="2374838" cy="2374838"/>
          </a:xfrm>
          <a:custGeom>
            <a:avLst/>
            <a:gdLst/>
            <a:ahLst/>
            <a:cxnLst/>
            <a:rect l="l" t="t" r="r" b="b"/>
            <a:pathLst>
              <a:path w="2374838" h="2374838">
                <a:moveTo>
                  <a:pt x="0" y="0"/>
                </a:moveTo>
                <a:lnTo>
                  <a:pt x="2374838" y="0"/>
                </a:lnTo>
                <a:lnTo>
                  <a:pt x="2374838" y="2374837"/>
                </a:lnTo>
                <a:lnTo>
                  <a:pt x="0" y="237483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50100" y="6601301"/>
            <a:ext cx="4589560" cy="3929811"/>
          </a:xfrm>
          <a:custGeom>
            <a:avLst/>
            <a:gdLst/>
            <a:ahLst/>
            <a:cxnLst/>
            <a:rect l="l" t="t" r="r" b="b"/>
            <a:pathLst>
              <a:path w="4589560" h="3929811">
                <a:moveTo>
                  <a:pt x="0" y="0"/>
                </a:moveTo>
                <a:lnTo>
                  <a:pt x="4589561" y="0"/>
                </a:lnTo>
                <a:lnTo>
                  <a:pt x="4589561" y="3929810"/>
                </a:lnTo>
                <a:lnTo>
                  <a:pt x="0" y="392981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84917" y="442401"/>
            <a:ext cx="8799097" cy="256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83"/>
              </a:lnSpc>
            </a:pPr>
            <a:r>
              <a:rPr lang="en-US" sz="4916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Продажа товаров и услуг в социальных сетях и торговых площадках: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4957" y="3524973"/>
            <a:ext cx="8919057" cy="4249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1"/>
              </a:lnSpc>
              <a:spcBef>
                <a:spcPct val="0"/>
              </a:spcBef>
            </a:pPr>
            <a:r>
              <a:rPr lang="en-US" sz="267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Данный вид предусматривает мнимую реализацию различного рода товаров и услуг, где они всяческим образом будут подводить и просить перевести денежные средства в качестве предоплаты. </a:t>
            </a:r>
          </a:p>
          <a:p>
            <a:pPr marL="0" lvl="0" indent="0" algn="l">
              <a:lnSpc>
                <a:spcPts val="3741"/>
              </a:lnSpc>
              <a:spcBef>
                <a:spcPct val="0"/>
              </a:spcBef>
            </a:pPr>
            <a:r>
              <a:rPr lang="en-US" sz="2672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Лучше отказаться от таких сделок</a:t>
            </a:r>
            <a:r>
              <a:rPr lang="en-US" sz="267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до тех пор пока не увидите товар своими глазами, в противном случае Вы можете остаться без своих сбережений;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915" y="10040553"/>
            <a:ext cx="18611286" cy="246447"/>
            <a:chOff x="0" y="0"/>
            <a:chExt cx="4901738" cy="649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01738" cy="64908"/>
            </a:xfrm>
            <a:custGeom>
              <a:avLst/>
              <a:gdLst/>
              <a:ahLst/>
              <a:cxnLst/>
              <a:rect l="l" t="t" r="r" b="b"/>
              <a:pathLst>
                <a:path w="4901738" h="64908">
                  <a:moveTo>
                    <a:pt x="0" y="0"/>
                  </a:moveTo>
                  <a:lnTo>
                    <a:pt x="4901738" y="0"/>
                  </a:lnTo>
                  <a:lnTo>
                    <a:pt x="4901738" y="64908"/>
                  </a:lnTo>
                  <a:lnTo>
                    <a:pt x="0" y="64908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4901738" cy="122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492243" y="-99702"/>
            <a:ext cx="19272486" cy="398659"/>
            <a:chOff x="0" y="0"/>
            <a:chExt cx="5075881" cy="10499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075881" cy="104997"/>
            </a:xfrm>
            <a:custGeom>
              <a:avLst/>
              <a:gdLst/>
              <a:ahLst/>
              <a:cxnLst/>
              <a:rect l="l" t="t" r="r" b="b"/>
              <a:pathLst>
                <a:path w="5075881" h="104997">
                  <a:moveTo>
                    <a:pt x="0" y="0"/>
                  </a:moveTo>
                  <a:lnTo>
                    <a:pt x="5075881" y="0"/>
                  </a:lnTo>
                  <a:lnTo>
                    <a:pt x="5075881" y="104997"/>
                  </a:lnTo>
                  <a:lnTo>
                    <a:pt x="0" y="104997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5075881" cy="162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28448" y="1168282"/>
            <a:ext cx="9595376" cy="8541183"/>
            <a:chOff x="0" y="0"/>
            <a:chExt cx="2527177" cy="2249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7177" cy="2249530"/>
            </a:xfrm>
            <a:custGeom>
              <a:avLst/>
              <a:gdLst/>
              <a:ahLst/>
              <a:cxnLst/>
              <a:rect l="l" t="t" r="r" b="b"/>
              <a:pathLst>
                <a:path w="2527177" h="2249530">
                  <a:moveTo>
                    <a:pt x="0" y="0"/>
                  </a:moveTo>
                  <a:lnTo>
                    <a:pt x="2527177" y="0"/>
                  </a:lnTo>
                  <a:lnTo>
                    <a:pt x="2527177" y="2249530"/>
                  </a:lnTo>
                  <a:lnTo>
                    <a:pt x="0" y="2249530"/>
                  </a:ln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527177" cy="2325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348413" y="1284959"/>
            <a:ext cx="9355446" cy="8307829"/>
            <a:chOff x="0" y="0"/>
            <a:chExt cx="12473928" cy="1107710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/>
            <a:srcRect b="427"/>
            <a:stretch>
              <a:fillRect/>
            </a:stretch>
          </p:blipFill>
          <p:spPr>
            <a:xfrm>
              <a:off x="0" y="0"/>
              <a:ext cx="6188116" cy="1107710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 cstate="print"/>
            <a:srcRect l="530" t="1144" r="9294" b="10515"/>
            <a:stretch>
              <a:fillRect/>
            </a:stretch>
          </p:blipFill>
          <p:spPr>
            <a:xfrm>
              <a:off x="6285812" y="0"/>
              <a:ext cx="6188116" cy="11077105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>
            <a:off x="151579" y="2707288"/>
            <a:ext cx="6231839" cy="0"/>
          </a:xfrm>
          <a:prstGeom prst="line">
            <a:avLst/>
          </a:prstGeom>
          <a:ln w="38100" cap="flat">
            <a:solidFill>
              <a:srgbClr val="13161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51579" y="2659663"/>
            <a:ext cx="6231839" cy="738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3"/>
              </a:lnSpc>
            </a:pPr>
            <a:r>
              <a:rPr lang="en-US" sz="1981">
                <a:solidFill>
                  <a:srgbClr val="E611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Хотелось бы отбратить внимание</a:t>
            </a:r>
            <a:r>
              <a:rPr lang="en-US" sz="198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!</a:t>
            </a:r>
          </a:p>
          <a:p>
            <a:pPr algn="l">
              <a:lnSpc>
                <a:spcPts val="2773"/>
              </a:lnSpc>
            </a:pPr>
            <a:r>
              <a:rPr lang="en-US" sz="198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Продажа сотовых телефонов с фейковых</a:t>
            </a:r>
          </a:p>
          <a:p>
            <a:pPr algn="l">
              <a:lnSpc>
                <a:spcPts val="2773"/>
              </a:lnSpc>
            </a:pPr>
            <a:r>
              <a:rPr lang="en-US" sz="198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аккаунтовInstagram является одним  из более</a:t>
            </a:r>
          </a:p>
          <a:p>
            <a:pPr algn="l">
              <a:lnSpc>
                <a:spcPts val="2773"/>
              </a:lnSpc>
            </a:pPr>
            <a:r>
              <a:rPr lang="en-US" sz="198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распространенных видов интернет-мошенничества.</a:t>
            </a:r>
          </a:p>
          <a:p>
            <a:pPr algn="l">
              <a:lnSpc>
                <a:spcPts val="2773"/>
              </a:lnSpc>
            </a:pPr>
            <a:r>
              <a:rPr lang="en-US" sz="198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Злоумышленники создают поддельные профили,</a:t>
            </a:r>
          </a:p>
          <a:p>
            <a:pPr algn="l">
              <a:lnSpc>
                <a:spcPts val="2773"/>
              </a:lnSpc>
            </a:pPr>
            <a:r>
              <a:rPr lang="en-US" sz="198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указывают слишком низкую цену для нового</a:t>
            </a:r>
          </a:p>
          <a:p>
            <a:pPr algn="l">
              <a:lnSpc>
                <a:spcPts val="2773"/>
              </a:lnSpc>
            </a:pPr>
            <a:r>
              <a:rPr lang="en-US" sz="198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смартфона, зачастую выставляют электронные счета на оплату, имитируя себя за реальных продавцов, чтобы обмануть покупателей.</a:t>
            </a:r>
          </a:p>
          <a:p>
            <a:pPr algn="l">
              <a:lnSpc>
                <a:spcPts val="2773"/>
              </a:lnSpc>
            </a:pPr>
            <a:r>
              <a:rPr lang="en-US" sz="198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В связи с чем призываем граждан проявлять максимальную бдительность и выбирать оплату после получения товара, а также приобретать телефоны на проверенных торговых площадках.</a:t>
            </a:r>
          </a:p>
          <a:p>
            <a:pPr marL="0" lvl="0" indent="0" algn="l">
              <a:lnSpc>
                <a:spcPts val="2773"/>
              </a:lnSpc>
            </a:pPr>
            <a:r>
              <a:rPr lang="en-US" sz="1981">
                <a:solidFill>
                  <a:srgbClr val="004AA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Следуя этим рекомендациям, можно значительно снизить риск стать жертвой мошенников при покупке сотовых телефонов через Instagram.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1579" y="446053"/>
            <a:ext cx="6429540" cy="224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10"/>
              </a:lnSpc>
            </a:pPr>
            <a:r>
              <a:rPr lang="en-US" sz="420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Мошенничество при покупках в Instagram:как не попасться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915" y="10040553"/>
            <a:ext cx="18611286" cy="246447"/>
            <a:chOff x="0" y="0"/>
            <a:chExt cx="4901738" cy="649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901738" cy="64908"/>
            </a:xfrm>
            <a:custGeom>
              <a:avLst/>
              <a:gdLst/>
              <a:ahLst/>
              <a:cxnLst/>
              <a:rect l="l" t="t" r="r" b="b"/>
              <a:pathLst>
                <a:path w="4901738" h="64908">
                  <a:moveTo>
                    <a:pt x="0" y="0"/>
                  </a:moveTo>
                  <a:lnTo>
                    <a:pt x="4901738" y="0"/>
                  </a:lnTo>
                  <a:lnTo>
                    <a:pt x="4901738" y="64908"/>
                  </a:lnTo>
                  <a:lnTo>
                    <a:pt x="0" y="64908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4901738" cy="122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492243" y="-99702"/>
            <a:ext cx="19272486" cy="398659"/>
            <a:chOff x="0" y="0"/>
            <a:chExt cx="5075881" cy="10499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75881" cy="104997"/>
            </a:xfrm>
            <a:custGeom>
              <a:avLst/>
              <a:gdLst/>
              <a:ahLst/>
              <a:cxnLst/>
              <a:rect l="l" t="t" r="r" b="b"/>
              <a:pathLst>
                <a:path w="5075881" h="104997">
                  <a:moveTo>
                    <a:pt x="0" y="0"/>
                  </a:moveTo>
                  <a:lnTo>
                    <a:pt x="5075881" y="0"/>
                  </a:lnTo>
                  <a:lnTo>
                    <a:pt x="5075881" y="104997"/>
                  </a:lnTo>
                  <a:lnTo>
                    <a:pt x="0" y="104997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5075881" cy="162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7119718" y="0"/>
            <a:ext cx="1168282" cy="1168282"/>
          </a:xfrm>
          <a:custGeom>
            <a:avLst/>
            <a:gdLst/>
            <a:ahLst/>
            <a:cxnLst/>
            <a:rect l="l" t="t" r="r" b="b"/>
            <a:pathLst>
              <a:path w="1168282" h="1168282">
                <a:moveTo>
                  <a:pt x="0" y="0"/>
                </a:moveTo>
                <a:lnTo>
                  <a:pt x="1168282" y="0"/>
                </a:lnTo>
                <a:lnTo>
                  <a:pt x="1168282" y="1168282"/>
                </a:lnTo>
                <a:lnTo>
                  <a:pt x="0" y="116828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15" y="10040553"/>
            <a:ext cx="18611286" cy="246447"/>
            <a:chOff x="0" y="0"/>
            <a:chExt cx="4901738" cy="64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1738" cy="64908"/>
            </a:xfrm>
            <a:custGeom>
              <a:avLst/>
              <a:gdLst/>
              <a:ahLst/>
              <a:cxnLst/>
              <a:rect l="l" t="t" r="r" b="b"/>
              <a:pathLst>
                <a:path w="4901738" h="64908">
                  <a:moveTo>
                    <a:pt x="0" y="0"/>
                  </a:moveTo>
                  <a:lnTo>
                    <a:pt x="4901738" y="0"/>
                  </a:lnTo>
                  <a:lnTo>
                    <a:pt x="4901738" y="64908"/>
                  </a:lnTo>
                  <a:lnTo>
                    <a:pt x="0" y="64908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01738" cy="122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46557" y="298958"/>
            <a:ext cx="9361755" cy="9752153"/>
            <a:chOff x="0" y="0"/>
            <a:chExt cx="8412493" cy="8763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12493" cy="8763305"/>
            </a:xfrm>
            <a:custGeom>
              <a:avLst/>
              <a:gdLst/>
              <a:ahLst/>
              <a:cxnLst/>
              <a:rect l="l" t="t" r="r" b="b"/>
              <a:pathLst>
                <a:path w="8412493" h="8763305">
                  <a:moveTo>
                    <a:pt x="0" y="8319298"/>
                  </a:moveTo>
                  <a:lnTo>
                    <a:pt x="0" y="444007"/>
                  </a:lnTo>
                  <a:cubicBezTo>
                    <a:pt x="0" y="198635"/>
                    <a:pt x="286025" y="0"/>
                    <a:pt x="639349" y="0"/>
                  </a:cubicBezTo>
                  <a:lnTo>
                    <a:pt x="7773143" y="0"/>
                  </a:lnTo>
                  <a:cubicBezTo>
                    <a:pt x="8126468" y="0"/>
                    <a:pt x="8412493" y="199803"/>
                    <a:pt x="8412493" y="444007"/>
                  </a:cubicBezTo>
                  <a:lnTo>
                    <a:pt x="8412493" y="8319298"/>
                  </a:lnTo>
                  <a:cubicBezTo>
                    <a:pt x="8412493" y="8564670"/>
                    <a:pt x="8126468" y="8763305"/>
                    <a:pt x="7773143" y="8763305"/>
                  </a:cubicBezTo>
                  <a:lnTo>
                    <a:pt x="639349" y="8763305"/>
                  </a:lnTo>
                  <a:cubicBezTo>
                    <a:pt x="287707" y="8763305"/>
                    <a:pt x="0" y="8564670"/>
                    <a:pt x="0" y="8319298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42595" r="-42595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0" y="8764453"/>
            <a:ext cx="1522547" cy="1522547"/>
          </a:xfrm>
          <a:custGeom>
            <a:avLst/>
            <a:gdLst/>
            <a:ahLst/>
            <a:cxnLst/>
            <a:rect l="l" t="t" r="r" b="b"/>
            <a:pathLst>
              <a:path w="1522547" h="1522547">
                <a:moveTo>
                  <a:pt x="0" y="0"/>
                </a:moveTo>
                <a:lnTo>
                  <a:pt x="1522547" y="0"/>
                </a:lnTo>
                <a:lnTo>
                  <a:pt x="1522547" y="1522547"/>
                </a:lnTo>
                <a:lnTo>
                  <a:pt x="0" y="152254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59450" y="8228505"/>
            <a:ext cx="1599699" cy="1455726"/>
          </a:xfrm>
          <a:custGeom>
            <a:avLst/>
            <a:gdLst/>
            <a:ahLst/>
            <a:cxnLst/>
            <a:rect l="l" t="t" r="r" b="b"/>
            <a:pathLst>
              <a:path w="1599699" h="1455726">
                <a:moveTo>
                  <a:pt x="0" y="0"/>
                </a:moveTo>
                <a:lnTo>
                  <a:pt x="1599700" y="0"/>
                </a:lnTo>
                <a:lnTo>
                  <a:pt x="1599700" y="1455726"/>
                </a:lnTo>
                <a:lnTo>
                  <a:pt x="0" y="145572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t="-2747" b="-274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64051" y="3086100"/>
            <a:ext cx="3770186" cy="4114800"/>
          </a:xfrm>
          <a:custGeom>
            <a:avLst/>
            <a:gdLst/>
            <a:ahLst/>
            <a:cxnLst/>
            <a:rect l="l" t="t" r="r" b="b"/>
            <a:pathLst>
              <a:path w="3770186" h="4114800">
                <a:moveTo>
                  <a:pt x="0" y="0"/>
                </a:moveTo>
                <a:lnTo>
                  <a:pt x="3770186" y="0"/>
                </a:lnTo>
                <a:lnTo>
                  <a:pt x="37701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144000" y="722745"/>
            <a:ext cx="9311870" cy="1527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24"/>
              </a:lnSpc>
              <a:spcBef>
                <a:spcPct val="0"/>
              </a:spcBef>
            </a:pPr>
            <a:r>
              <a:rPr lang="en-US" sz="4374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Использование фишинговых сайтов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2523908"/>
            <a:ext cx="8115300" cy="5199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Данный вид мошенничества нацелен на сбор персональных данных и банковских сведений. </a:t>
            </a:r>
            <a:r>
              <a:rPr lang="en-US" sz="2299">
                <a:solidFill>
                  <a:srgbClr val="E611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Такие сайты один в один идентичны с реальными сайтами.</a:t>
            </a:r>
            <a:r>
              <a:rPr lang="en-US" sz="2299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К примеру, Вы выложили объявление на одном из сайтов, и к Вам обращается ранее незнакомый человек и просит оформить доставку, После чего он направляет ссылку для оформления. Перейдя по ссылке, будет предложено ввести Ваши данные, то есть ФИО, год рождения, номер банковской карты, срок действия и CVV-код.</a:t>
            </a:r>
            <a:r>
              <a:rPr lang="en-US" sz="2299">
                <a:solidFill>
                  <a:srgbClr val="E611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После заполнения начинается списывание денежных средств с банковской карты.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-492243" y="-99702"/>
            <a:ext cx="19272486" cy="398659"/>
            <a:chOff x="0" y="0"/>
            <a:chExt cx="5075881" cy="10499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075881" cy="104997"/>
            </a:xfrm>
            <a:custGeom>
              <a:avLst/>
              <a:gdLst/>
              <a:ahLst/>
              <a:cxnLst/>
              <a:rect l="l" t="t" r="r" b="b"/>
              <a:pathLst>
                <a:path w="5075881" h="104997">
                  <a:moveTo>
                    <a:pt x="0" y="0"/>
                  </a:moveTo>
                  <a:lnTo>
                    <a:pt x="5075881" y="0"/>
                  </a:lnTo>
                  <a:lnTo>
                    <a:pt x="5075881" y="104997"/>
                  </a:lnTo>
                  <a:lnTo>
                    <a:pt x="0" y="104997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5075881" cy="162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404283" y="-734992"/>
            <a:ext cx="18620024" cy="12681884"/>
            <a:chOff x="0" y="0"/>
            <a:chExt cx="5475623" cy="3729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blipFill>
              <a:blip r:embed="rId2" cstate="print"/>
              <a:stretch>
                <a:fillRect l="-10541" r="-1054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0" y="10097987"/>
            <a:ext cx="18611286" cy="246447"/>
            <a:chOff x="0" y="0"/>
            <a:chExt cx="4901738" cy="649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01738" cy="64908"/>
            </a:xfrm>
            <a:custGeom>
              <a:avLst/>
              <a:gdLst/>
              <a:ahLst/>
              <a:cxnLst/>
              <a:rect l="l" t="t" r="r" b="b"/>
              <a:pathLst>
                <a:path w="4901738" h="64908">
                  <a:moveTo>
                    <a:pt x="0" y="0"/>
                  </a:moveTo>
                  <a:lnTo>
                    <a:pt x="4901738" y="0"/>
                  </a:lnTo>
                  <a:lnTo>
                    <a:pt x="4901738" y="64908"/>
                  </a:lnTo>
                  <a:lnTo>
                    <a:pt x="0" y="64908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901738" cy="122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426" y="2310747"/>
            <a:ext cx="9024574" cy="6850849"/>
            <a:chOff x="0" y="0"/>
            <a:chExt cx="2376842" cy="18043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76843" cy="1804339"/>
            </a:xfrm>
            <a:custGeom>
              <a:avLst/>
              <a:gdLst/>
              <a:ahLst/>
              <a:cxnLst/>
              <a:rect l="l" t="t" r="r" b="b"/>
              <a:pathLst>
                <a:path w="2376843" h="1804339">
                  <a:moveTo>
                    <a:pt x="43751" y="0"/>
                  </a:moveTo>
                  <a:lnTo>
                    <a:pt x="2333091" y="0"/>
                  </a:lnTo>
                  <a:cubicBezTo>
                    <a:pt x="2344695" y="0"/>
                    <a:pt x="2355823" y="4610"/>
                    <a:pt x="2364028" y="12814"/>
                  </a:cubicBezTo>
                  <a:cubicBezTo>
                    <a:pt x="2372233" y="21019"/>
                    <a:pt x="2376843" y="32148"/>
                    <a:pt x="2376843" y="43751"/>
                  </a:cubicBezTo>
                  <a:lnTo>
                    <a:pt x="2376843" y="1760587"/>
                  </a:lnTo>
                  <a:cubicBezTo>
                    <a:pt x="2376843" y="1772191"/>
                    <a:pt x="2372233" y="1783319"/>
                    <a:pt x="2364028" y="1791524"/>
                  </a:cubicBezTo>
                  <a:cubicBezTo>
                    <a:pt x="2355823" y="1799729"/>
                    <a:pt x="2344695" y="1804339"/>
                    <a:pt x="2333091" y="1804339"/>
                  </a:cubicBezTo>
                  <a:lnTo>
                    <a:pt x="43751" y="1804339"/>
                  </a:lnTo>
                  <a:cubicBezTo>
                    <a:pt x="32148" y="1804339"/>
                    <a:pt x="21019" y="1799729"/>
                    <a:pt x="12814" y="1791524"/>
                  </a:cubicBezTo>
                  <a:cubicBezTo>
                    <a:pt x="4610" y="1783319"/>
                    <a:pt x="0" y="1772191"/>
                    <a:pt x="0" y="1760587"/>
                  </a:cubicBezTo>
                  <a:lnTo>
                    <a:pt x="0" y="43751"/>
                  </a:lnTo>
                  <a:cubicBezTo>
                    <a:pt x="0" y="32148"/>
                    <a:pt x="4610" y="21019"/>
                    <a:pt x="12814" y="12814"/>
                  </a:cubicBezTo>
                  <a:cubicBezTo>
                    <a:pt x="21019" y="4610"/>
                    <a:pt x="32148" y="0"/>
                    <a:pt x="43751" y="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376842" cy="1861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46314" y="9005297"/>
            <a:ext cx="1339137" cy="1339137"/>
          </a:xfrm>
          <a:custGeom>
            <a:avLst/>
            <a:gdLst/>
            <a:ahLst/>
            <a:cxnLst/>
            <a:rect l="l" t="t" r="r" b="b"/>
            <a:pathLst>
              <a:path w="1339137" h="1339137">
                <a:moveTo>
                  <a:pt x="0" y="0"/>
                </a:moveTo>
                <a:lnTo>
                  <a:pt x="1339137" y="0"/>
                </a:lnTo>
                <a:lnTo>
                  <a:pt x="1339137" y="1339137"/>
                </a:lnTo>
                <a:lnTo>
                  <a:pt x="0" y="133913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3487" y="2365102"/>
            <a:ext cx="8820513" cy="664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К примеру, в социальных сетях Вы увидели рекламу, где предлагается заработать на покупке и продаже акций или криптовалют. </a:t>
            </a:r>
            <a:r>
              <a:rPr lang="en-US" sz="2199">
                <a:solidFill>
                  <a:srgbClr val="E611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 Вами созванивается злоумышленник, представляется сотрудником Национальной компании либо другой организации, якобы предоставляющей услуги брокеров. </a:t>
            </a:r>
            <a:r>
              <a:rPr lang="en-US" sz="2199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Заманивают выгодными предложениями, уговаривают внести денежные средства, для начала небольшие суммы. Через несколько дней возвращают вложенные денежные средства с якобы заработанной выгодой. После чего просят внести уже суммы по значительней. 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4AA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Многие из тех, кто попался на уловки мошенников говорят</a:t>
            </a:r>
            <a:r>
              <a:rPr lang="en-US" sz="2199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, что злоумышленники ведут себя уверенно, убедительно и в своем арсенале имеют хорошо разработанные интернет-сайты, в которых проходишь регистрацию, и в личном кабинете наблюдаешь за приумножением своих сбережений, но это все фейк;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3487" y="517968"/>
            <a:ext cx="9961890" cy="1393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9"/>
              </a:lnSpc>
              <a:spcBef>
                <a:spcPct val="0"/>
              </a:spcBef>
            </a:pPr>
            <a:r>
              <a:rPr lang="en-US" sz="4006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Инвестирование в криптовалюту, ценные бумаги и т.п.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-492243" y="-99702"/>
            <a:ext cx="19272486" cy="398659"/>
            <a:chOff x="0" y="0"/>
            <a:chExt cx="5075881" cy="10499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75881" cy="104997"/>
            </a:xfrm>
            <a:custGeom>
              <a:avLst/>
              <a:gdLst/>
              <a:ahLst/>
              <a:cxnLst/>
              <a:rect l="l" t="t" r="r" b="b"/>
              <a:pathLst>
                <a:path w="5075881" h="104997">
                  <a:moveTo>
                    <a:pt x="0" y="0"/>
                  </a:moveTo>
                  <a:lnTo>
                    <a:pt x="5075881" y="0"/>
                  </a:lnTo>
                  <a:lnTo>
                    <a:pt x="5075881" y="104997"/>
                  </a:lnTo>
                  <a:lnTo>
                    <a:pt x="0" y="104997"/>
                  </a:lnTo>
                  <a:close/>
                </a:path>
              </a:pathLst>
            </a:custGeom>
            <a:solidFill>
              <a:srgbClr val="E611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5075881" cy="162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1343</Words>
  <Application>Microsoft Office PowerPoint</Application>
  <PresentationFormat>Произвольный</PresentationFormat>
  <Paragraphs>85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Kent</vt:lpstr>
      <vt:lpstr>Calibri</vt:lpstr>
      <vt:lpstr>Public Sans</vt:lpstr>
      <vt:lpstr>Public Sans Bold</vt:lpstr>
      <vt:lpstr>Open Sans Bold</vt:lpstr>
      <vt:lpstr>Open Sans Extra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Интернет мошенничества</dc:title>
  <dc:creator>777</dc:creator>
  <cp:lastModifiedBy>ERDR</cp:lastModifiedBy>
  <cp:revision>5</cp:revision>
  <dcterms:created xsi:type="dcterms:W3CDTF">2006-08-16T00:00:00Z</dcterms:created>
  <dcterms:modified xsi:type="dcterms:W3CDTF">2024-10-10T10:27:15Z</dcterms:modified>
  <dc:identifier>DAGO_vLBfSA</dc:identifier>
</cp:coreProperties>
</file>